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182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">
    <p:bg>
      <p:bgPr>
        <a:solidFill>
          <a:srgbClr val="0B0E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0E13"/>
          </a:solidFill>
          <a:ln w="12700">
            <a:solidFill>
              <a:srgbClr val="0B0E1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" name="Text 1"/>
          <p:cNvSpPr/>
          <p:nvPr/>
        </p:nvSpPr>
        <p:spPr>
          <a:xfrm>
            <a:off x="411480" y="6455664"/>
            <a:ext cx="192024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7F8A9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Erevan-Goght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11384280" y="6473952"/>
            <a:ext cx="384048" cy="36576"/>
          </a:xfrm>
          <a:prstGeom prst="rect">
            <a:avLst/>
          </a:prstGeom>
          <a:solidFill>
            <a:srgbClr val="C79B53"/>
          </a:solidFill>
          <a:ln w="12700">
            <a:solidFill>
              <a:srgbClr val="C79B5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hero_dark.png"/>
          <p:cNvPicPr>
            <a:picLocks noChangeAspect="1"/>
          </p:cNvPicPr>
          <p:nvPr/>
        </p:nvPicPr>
        <p:blipFill>
          <a:blip r:embed="rId3"/>
          <a:srcRect l="6946" r="6946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07977" y="505853"/>
            <a:ext cx="438912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ИНВЕСТИЦИОННЫЙ УЧАСТОК В ГОГТЕ</a:t>
            </a:r>
            <a:endParaRPr lang="en-US" sz="1050" dirty="0"/>
          </a:p>
        </p:txBody>
      </p:sp>
      <p:sp>
        <p:nvSpPr>
          <p:cNvPr id="4" name="Text 1"/>
          <p:cNvSpPr/>
          <p:nvPr/>
        </p:nvSpPr>
        <p:spPr>
          <a:xfrm>
            <a:off x="1107977" y="987552"/>
            <a:ext cx="6492240" cy="8412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700" b="1" dirty="0">
                <a:solidFill>
                  <a:srgbClr val="F6F7F8"/>
                </a:solidFill>
              </a:rPr>
              <a:t>3,1 га рядом с Ереваном — актив, который можно упаковать и продать дороже</a:t>
            </a:r>
            <a:endParaRPr lang="en-US" sz="2700" dirty="0"/>
          </a:p>
        </p:txBody>
      </p:sp>
      <p:sp>
        <p:nvSpPr>
          <p:cNvPr id="5" name="Text 2"/>
          <p:cNvSpPr/>
          <p:nvPr/>
        </p:nvSpPr>
        <p:spPr>
          <a:xfrm>
            <a:off x="1107977" y="2359152"/>
            <a:ext cx="5029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dirty="0">
                <a:solidFill>
                  <a:srgbClr val="E5E7EB"/>
                </a:solidFill>
              </a:rPr>
              <a:t>Премиальная локация, стратегическое окружение и сценарии роста стоимости для девелопера, инвестора или партнёра.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685800" y="5230368"/>
            <a:ext cx="1417320" cy="914400"/>
          </a:xfrm>
          <a:prstGeom prst="roundRect">
            <a:avLst>
              <a:gd name="adj" fmla="val 8000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7" name="Text 4"/>
          <p:cNvSpPr/>
          <p:nvPr/>
        </p:nvSpPr>
        <p:spPr>
          <a:xfrm>
            <a:off x="822960" y="5367528"/>
            <a:ext cx="1143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3,1 га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795528" y="5687568"/>
            <a:ext cx="1197864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Площадь</a:t>
            </a:r>
            <a:endParaRPr lang="en-US" sz="1050" dirty="0"/>
          </a:p>
        </p:txBody>
      </p:sp>
      <p:sp>
        <p:nvSpPr>
          <p:cNvPr id="9" name="Shape 6"/>
          <p:cNvSpPr/>
          <p:nvPr/>
        </p:nvSpPr>
        <p:spPr>
          <a:xfrm>
            <a:off x="2240280" y="5230368"/>
            <a:ext cx="1417320" cy="914400"/>
          </a:xfrm>
          <a:prstGeom prst="roundRect">
            <a:avLst>
              <a:gd name="adj" fmla="val 8000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7"/>
          <p:cNvSpPr/>
          <p:nvPr/>
        </p:nvSpPr>
        <p:spPr>
          <a:xfrm>
            <a:off x="2377440" y="5367528"/>
            <a:ext cx="1143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€2,0 млн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2350008" y="5791430"/>
            <a:ext cx="1197864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Цена входа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3794760" y="5230368"/>
            <a:ext cx="1417320" cy="914400"/>
          </a:xfrm>
          <a:prstGeom prst="roundRect">
            <a:avLst>
              <a:gd name="adj" fmla="val 8000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3" name="Text 10"/>
          <p:cNvSpPr/>
          <p:nvPr/>
        </p:nvSpPr>
        <p:spPr>
          <a:xfrm>
            <a:off x="3931920" y="5367528"/>
            <a:ext cx="1143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15–20 мин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3904488" y="5774436"/>
            <a:ext cx="1197864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До Еревана</a:t>
            </a:r>
            <a:endParaRPr lang="en-US" sz="1050" dirty="0"/>
          </a:p>
        </p:txBody>
      </p:sp>
      <p:sp>
        <p:nvSpPr>
          <p:cNvPr id="15" name="Shape 12"/>
          <p:cNvSpPr/>
          <p:nvPr/>
        </p:nvSpPr>
        <p:spPr>
          <a:xfrm>
            <a:off x="5349240" y="5230368"/>
            <a:ext cx="1417320" cy="914400"/>
          </a:xfrm>
          <a:prstGeom prst="roundRect">
            <a:avLst>
              <a:gd name="adj" fmla="val 8000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6" name="Text 13"/>
          <p:cNvSpPr/>
          <p:nvPr/>
        </p:nvSpPr>
        <p:spPr>
          <a:xfrm>
            <a:off x="5486400" y="5367528"/>
            <a:ext cx="1143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до 3 долей</a:t>
            </a:r>
            <a:endParaRPr lang="en-US" sz="2100" dirty="0"/>
          </a:p>
        </p:txBody>
      </p:sp>
      <p:sp>
        <p:nvSpPr>
          <p:cNvPr id="17" name="Text 14"/>
          <p:cNvSpPr/>
          <p:nvPr/>
        </p:nvSpPr>
        <p:spPr>
          <a:xfrm>
            <a:off x="5458968" y="5791430"/>
            <a:ext cx="1197864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Формат сделки</a:t>
            </a:r>
            <a:endParaRPr lang="en-US" sz="1050" dirty="0"/>
          </a:p>
        </p:txBody>
      </p:sp>
      <p:sp>
        <p:nvSpPr>
          <p:cNvPr id="18" name="Shape 15"/>
          <p:cNvSpPr/>
          <p:nvPr/>
        </p:nvSpPr>
        <p:spPr>
          <a:xfrm>
            <a:off x="8915400" y="5230368"/>
            <a:ext cx="1965960" cy="594360"/>
          </a:xfrm>
          <a:prstGeom prst="roundRect">
            <a:avLst>
              <a:gd name="adj" fmla="val 9231"/>
            </a:avLst>
          </a:prstGeom>
          <a:solidFill>
            <a:srgbClr val="C79B53"/>
          </a:solidFill>
          <a:ln w="12700">
            <a:solidFill>
              <a:srgbClr val="C79B53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9" name="Text 16"/>
          <p:cNvSpPr/>
          <p:nvPr/>
        </p:nvSpPr>
        <p:spPr>
          <a:xfrm>
            <a:off x="8915400" y="5385816"/>
            <a:ext cx="196596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111111"/>
                </a:solidFill>
              </a:rPr>
              <a:t>Запросить показ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8915400" y="5925312"/>
            <a:ext cx="1965960" cy="594360"/>
          </a:xfrm>
          <a:prstGeom prst="roundRect">
            <a:avLst>
              <a:gd name="adj" fmla="val 9231"/>
            </a:avLst>
          </a:prstGeom>
          <a:solidFill>
            <a:srgbClr val="FFFFFF">
              <a:alpha val="0"/>
            </a:srgbClr>
          </a:solidFill>
          <a:ln w="12700">
            <a:solidFill>
              <a:srgbClr val="FFFFFF">
                <a:alpha val="80000"/>
              </a:srgbClr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1" name="Text 18"/>
          <p:cNvSpPr/>
          <p:nvPr/>
        </p:nvSpPr>
        <p:spPr>
          <a:xfrm>
            <a:off x="8915400" y="6089904"/>
            <a:ext cx="196596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6F7F8"/>
                </a:solidFill>
              </a:rPr>
              <a:t>Получить презентацию</a:t>
            </a:r>
            <a:endParaRPr lang="en-US" sz="1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2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" y="320040"/>
            <a:ext cx="11247120" cy="8686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>
                <a:solidFill>
                  <a:srgbClr val="D8B46E"/>
                </a:solidFill>
                <a:latin typeface="Times New Roman"/>
              </a:defRPr>
            </a:pPr>
            <a:r>
              <a:t>Маршрут из Еревана</a:t>
            </a:r>
          </a:p>
          <a:p>
            <a:pPr>
              <a:spcBef>
                <a:spcPts val="400"/>
              </a:spcBef>
              <a:defRPr sz="1100">
                <a:solidFill>
                  <a:srgbClr val="C4CAD2"/>
                </a:solidFill>
                <a:latin typeface="Arial"/>
              </a:defRPr>
            </a:pPr>
            <a:r>
              <a:t>Наглядная логистика для инвестора: дорога до объекта и аргумент близости к столице</a:t>
            </a:r>
          </a:p>
        </p:txBody>
      </p:sp>
      <p:sp>
        <p:nvSpPr>
          <p:cNvPr id="3" name="Rectangle 2"/>
          <p:cNvSpPr/>
          <p:nvPr/>
        </p:nvSpPr>
        <p:spPr>
          <a:xfrm>
            <a:off x="502920" y="1143000"/>
            <a:ext cx="2194560" cy="27432"/>
          </a:xfrm>
          <a:prstGeom prst="rect">
            <a:avLst/>
          </a:prstGeom>
          <a:solidFill>
            <a:srgbClr val="D8B4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475488" y="1389888"/>
            <a:ext cx="11210544" cy="4992624"/>
          </a:xfrm>
          <a:prstGeom prst="roundRect">
            <a:avLst/>
          </a:prstGeom>
          <a:solidFill>
            <a:srgbClr val="101C2B"/>
          </a:solidFill>
          <a:ln w="15240">
            <a:solidFill>
              <a:srgbClr val="D8B46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5" name="Picture 4" descr="dcfd0829-192c-5a12-ade5-299b6a1b27b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417320"/>
            <a:ext cx="11155680" cy="49377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4360" y="6382512"/>
            <a:ext cx="5303520" cy="347472"/>
          </a:xfrm>
          <a:prstGeom prst="roundRect">
            <a:avLst/>
          </a:prstGeom>
          <a:solidFill>
            <a:srgbClr val="0C1824"/>
          </a:solidFill>
          <a:ln>
            <a:solidFill>
              <a:srgbClr val="22364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31520" y="6428232"/>
            <a:ext cx="50292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>
                <a:solidFill>
                  <a:srgbClr val="F5F1E8"/>
                </a:solidFill>
                <a:latin typeface="Arial"/>
              </a:defRPr>
            </a:pPr>
            <a:r>
              <a:t>Удобный доступ к участку: около 38 км и около 45 минут в пути от Еревана.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rgbClr val="060C1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02920" y="6537960"/>
            <a:ext cx="10972800" cy="1645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C4CAD2"/>
                </a:solidFill>
                <a:latin typeface="Arial"/>
              </a:defRPr>
            </a:pPr>
            <a:r>
              <a:t>Дополнительный визуальный материал для продающей упаковки объекта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4114"/>
            <a:ext cx="32004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Позиционирование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406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6F7F8"/>
                </a:solidFill>
              </a:rPr>
              <a:t>Почему это не просто земля, а инвестиционный актив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502920" y="1188720"/>
            <a:ext cx="4754880" cy="4754880"/>
          </a:xfrm>
          <a:prstGeom prst="roundRect">
            <a:avLst>
              <a:gd name="adj" fmla="val 1923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5" name="Text 3"/>
          <p:cNvSpPr/>
          <p:nvPr/>
        </p:nvSpPr>
        <p:spPr>
          <a:xfrm>
            <a:off x="822960" y="1376258"/>
            <a:ext cx="3840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6F7F8"/>
                </a:solidFill>
              </a:rPr>
              <a:t>Объект уже имеет сильную рыночную историю: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868680" y="1911096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80" b="1" dirty="0">
                <a:solidFill>
                  <a:srgbClr val="C79B53"/>
                </a:solidFill>
              </a:rPr>
              <a:t>•</a:t>
            </a:r>
            <a:endParaRPr lang="en-US" sz="1980" dirty="0"/>
          </a:p>
        </p:txBody>
      </p:sp>
      <p:sp>
        <p:nvSpPr>
          <p:cNvPr id="7" name="Text 5"/>
          <p:cNvSpPr/>
          <p:nvPr/>
        </p:nvSpPr>
        <p:spPr>
          <a:xfrm>
            <a:off x="1069848" y="1901952"/>
            <a:ext cx="36850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80" dirty="0">
                <a:solidFill>
                  <a:srgbClr val="F6F7F8"/>
                </a:solidFill>
              </a:rPr>
              <a:t>локация в живописном районе Гогта рядом с Ереваном</a:t>
            </a:r>
            <a:endParaRPr lang="en-US" sz="1580" dirty="0"/>
          </a:p>
        </p:txBody>
      </p:sp>
      <p:sp>
        <p:nvSpPr>
          <p:cNvPr id="8" name="Text 6"/>
          <p:cNvSpPr/>
          <p:nvPr/>
        </p:nvSpPr>
        <p:spPr>
          <a:xfrm>
            <a:off x="868680" y="2523744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80" b="1" dirty="0">
                <a:solidFill>
                  <a:srgbClr val="C79B53"/>
                </a:solidFill>
              </a:rPr>
              <a:t>•</a:t>
            </a:r>
            <a:endParaRPr lang="en-US" sz="1980" dirty="0"/>
          </a:p>
        </p:txBody>
      </p:sp>
      <p:sp>
        <p:nvSpPr>
          <p:cNvPr id="9" name="Text 7"/>
          <p:cNvSpPr/>
          <p:nvPr/>
        </p:nvSpPr>
        <p:spPr>
          <a:xfrm>
            <a:off x="1069848" y="2514600"/>
            <a:ext cx="36850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80" dirty="0">
                <a:solidFill>
                  <a:srgbClr val="F6F7F8"/>
                </a:solidFill>
              </a:rPr>
              <a:t>соседство со строящимся премиальным посёлком</a:t>
            </a:r>
            <a:endParaRPr lang="en-US" sz="1580" dirty="0"/>
          </a:p>
        </p:txBody>
      </p:sp>
      <p:sp>
        <p:nvSpPr>
          <p:cNvPr id="10" name="Text 8"/>
          <p:cNvSpPr/>
          <p:nvPr/>
        </p:nvSpPr>
        <p:spPr>
          <a:xfrm>
            <a:off x="868680" y="313639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80" b="1" dirty="0">
                <a:solidFill>
                  <a:srgbClr val="C79B53"/>
                </a:solidFill>
              </a:rPr>
              <a:t>•</a:t>
            </a:r>
            <a:endParaRPr lang="en-US" sz="1980" dirty="0"/>
          </a:p>
        </p:txBody>
      </p:sp>
      <p:sp>
        <p:nvSpPr>
          <p:cNvPr id="11" name="Text 9"/>
          <p:cNvSpPr/>
          <p:nvPr/>
        </p:nvSpPr>
        <p:spPr>
          <a:xfrm>
            <a:off x="1069848" y="3127248"/>
            <a:ext cx="36850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80" dirty="0">
                <a:solidFill>
                  <a:srgbClr val="F6F7F8"/>
                </a:solidFill>
              </a:rPr>
              <a:t>возможность покупки целиком или долями</a:t>
            </a:r>
            <a:endParaRPr lang="en-US" sz="1580" dirty="0"/>
          </a:p>
        </p:txBody>
      </p:sp>
      <p:sp>
        <p:nvSpPr>
          <p:cNvPr id="12" name="Text 10"/>
          <p:cNvSpPr/>
          <p:nvPr/>
        </p:nvSpPr>
        <p:spPr>
          <a:xfrm>
            <a:off x="868680" y="3749040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80" b="1" dirty="0">
                <a:solidFill>
                  <a:srgbClr val="C79B53"/>
                </a:solidFill>
              </a:rPr>
              <a:t>•</a:t>
            </a:r>
            <a:endParaRPr lang="en-US" sz="1980" dirty="0"/>
          </a:p>
        </p:txBody>
      </p:sp>
      <p:sp>
        <p:nvSpPr>
          <p:cNvPr id="13" name="Text 11"/>
          <p:cNvSpPr/>
          <p:nvPr/>
        </p:nvSpPr>
        <p:spPr>
          <a:xfrm>
            <a:off x="1069848" y="3739896"/>
            <a:ext cx="36850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80" dirty="0">
                <a:solidFill>
                  <a:srgbClr val="F6F7F8"/>
                </a:solidFill>
              </a:rPr>
              <a:t>формат под жилой, туристический или инвестиционный сценарий</a:t>
            </a:r>
            <a:endParaRPr lang="en-US" sz="1580" dirty="0"/>
          </a:p>
        </p:txBody>
      </p:sp>
      <p:sp>
        <p:nvSpPr>
          <p:cNvPr id="14" name="Text 12"/>
          <p:cNvSpPr/>
          <p:nvPr/>
        </p:nvSpPr>
        <p:spPr>
          <a:xfrm>
            <a:off x="868680" y="4361688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80" b="1" dirty="0">
                <a:solidFill>
                  <a:srgbClr val="C79B53"/>
                </a:solidFill>
              </a:rPr>
              <a:t>•</a:t>
            </a:r>
            <a:endParaRPr lang="en-US" sz="1980" dirty="0"/>
          </a:p>
        </p:txBody>
      </p:sp>
      <p:sp>
        <p:nvSpPr>
          <p:cNvPr id="15" name="Text 13"/>
          <p:cNvSpPr/>
          <p:nvPr/>
        </p:nvSpPr>
        <p:spPr>
          <a:xfrm>
            <a:off x="1069848" y="4352544"/>
            <a:ext cx="36850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80" dirty="0">
                <a:solidFill>
                  <a:srgbClr val="F6F7F8"/>
                </a:solidFill>
              </a:rPr>
              <a:t>потенциал переупаковки актива и роста стоимости</a:t>
            </a:r>
            <a:endParaRPr lang="en-US" sz="1580" dirty="0"/>
          </a:p>
        </p:txBody>
      </p:sp>
      <p:sp>
        <p:nvSpPr>
          <p:cNvPr id="16" name="Text 14"/>
          <p:cNvSpPr/>
          <p:nvPr/>
        </p:nvSpPr>
        <p:spPr>
          <a:xfrm>
            <a:off x="5623559" y="1298448"/>
            <a:ext cx="2700931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C79B53"/>
                </a:solidFill>
              </a:rPr>
              <a:t>Ключевая идея продажи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5623560" y="1783080"/>
            <a:ext cx="544068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F6F7F8"/>
                </a:solidFill>
              </a:rPr>
              <a:t>Продавать не “пустой участок”, а площадку для следующего девелоперского шага.</a:t>
            </a:r>
            <a:endParaRPr lang="en-US" sz="2500" dirty="0"/>
          </a:p>
        </p:txBody>
      </p:sp>
      <p:sp>
        <p:nvSpPr>
          <p:cNvPr id="18" name="Text 16"/>
          <p:cNvSpPr/>
          <p:nvPr/>
        </p:nvSpPr>
        <p:spPr>
          <a:xfrm>
            <a:off x="5623560" y="2743200"/>
            <a:ext cx="534924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B7C0CA"/>
                </a:solidFill>
              </a:rPr>
              <a:t>Для покупателя важны не только гектары, но и то, что вокруг уже формируется premium-среда, а сама локация подходит под формат lifestyle + tourism + capital growth.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5623560" y="4297680"/>
            <a:ext cx="1572768" cy="1051560"/>
          </a:xfrm>
          <a:prstGeom prst="roundRect">
            <a:avLst>
              <a:gd name="adj" fmla="val 6957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0" name="Text 18"/>
          <p:cNvSpPr/>
          <p:nvPr/>
        </p:nvSpPr>
        <p:spPr>
          <a:xfrm>
            <a:off x="5760720" y="4434840"/>
            <a:ext cx="1298448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0 ₽</a:t>
            </a:r>
            <a:endParaRPr lang="en-US" sz="2100" dirty="0"/>
          </a:p>
        </p:txBody>
      </p:sp>
      <p:sp>
        <p:nvSpPr>
          <p:cNvPr id="21" name="Text 19"/>
          <p:cNvSpPr/>
          <p:nvPr/>
        </p:nvSpPr>
        <p:spPr>
          <a:xfrm>
            <a:off x="5733288" y="4754880"/>
            <a:ext cx="13533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Переоформление</a:t>
            </a:r>
            <a:endParaRPr lang="en-US" sz="1050" dirty="0"/>
          </a:p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при покупке целиком</a:t>
            </a:r>
            <a:endParaRPr lang="en-US" sz="1050" dirty="0"/>
          </a:p>
        </p:txBody>
      </p:sp>
      <p:sp>
        <p:nvSpPr>
          <p:cNvPr id="22" name="Shape 20"/>
          <p:cNvSpPr/>
          <p:nvPr/>
        </p:nvSpPr>
        <p:spPr>
          <a:xfrm>
            <a:off x="7333488" y="4297680"/>
            <a:ext cx="1572768" cy="1051560"/>
          </a:xfrm>
          <a:prstGeom prst="roundRect">
            <a:avLst>
              <a:gd name="adj" fmla="val 6957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3" name="Text 21"/>
          <p:cNvSpPr/>
          <p:nvPr/>
        </p:nvSpPr>
        <p:spPr>
          <a:xfrm>
            <a:off x="7470648" y="4434840"/>
            <a:ext cx="1298448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просмотр</a:t>
            </a:r>
            <a:endParaRPr lang="en-US" sz="2100" dirty="0"/>
          </a:p>
        </p:txBody>
      </p:sp>
      <p:sp>
        <p:nvSpPr>
          <p:cNvPr id="24" name="Text 22"/>
          <p:cNvSpPr/>
          <p:nvPr/>
        </p:nvSpPr>
        <p:spPr>
          <a:xfrm>
            <a:off x="7443216" y="4754880"/>
            <a:ext cx="13533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В любое время</a:t>
            </a:r>
            <a:endParaRPr lang="en-US" sz="1050" dirty="0"/>
          </a:p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по договорённости</a:t>
            </a:r>
            <a:endParaRPr lang="en-US" sz="1050" dirty="0"/>
          </a:p>
        </p:txBody>
      </p:sp>
      <p:sp>
        <p:nvSpPr>
          <p:cNvPr id="25" name="Shape 23"/>
          <p:cNvSpPr/>
          <p:nvPr/>
        </p:nvSpPr>
        <p:spPr>
          <a:xfrm>
            <a:off x="9043416" y="4297680"/>
            <a:ext cx="1572768" cy="1051560"/>
          </a:xfrm>
          <a:prstGeom prst="roundRect">
            <a:avLst>
              <a:gd name="adj" fmla="val 6957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6" name="Text 24"/>
          <p:cNvSpPr/>
          <p:nvPr/>
        </p:nvSpPr>
        <p:spPr>
          <a:xfrm>
            <a:off x="9180576" y="4434840"/>
            <a:ext cx="1298448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JV / 3 лота</a:t>
            </a:r>
            <a:endParaRPr lang="en-US" sz="2100" dirty="0"/>
          </a:p>
        </p:txBody>
      </p:sp>
      <p:sp>
        <p:nvSpPr>
          <p:cNvPr id="27" name="Text 25"/>
          <p:cNvSpPr/>
          <p:nvPr/>
        </p:nvSpPr>
        <p:spPr>
          <a:xfrm>
            <a:off x="9153144" y="4754880"/>
            <a:ext cx="13533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Гибкость</a:t>
            </a:r>
            <a:endParaRPr lang="en-US" sz="1050" dirty="0"/>
          </a:p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структуры сделки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32004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Локация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406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6F7F8"/>
                </a:solidFill>
              </a:rPr>
              <a:t>Стратегическое окружение усиливает ценность актива</a:t>
            </a:r>
            <a:endParaRPr lang="en-US" sz="2400" dirty="0"/>
          </a:p>
        </p:txBody>
      </p:sp>
      <p:pic>
        <p:nvPicPr>
          <p:cNvPr id="4" name="Image 0" descr="/mnt/data/map_crop.png"/>
          <p:cNvPicPr>
            <a:picLocks noChangeAspect="1"/>
          </p:cNvPicPr>
          <p:nvPr/>
        </p:nvPicPr>
        <p:blipFill>
          <a:blip r:embed="rId3"/>
          <a:srcRect l="4732" r="4732"/>
          <a:stretch/>
        </p:blipFill>
        <p:spPr>
          <a:xfrm>
            <a:off x="5943600" y="1234440"/>
            <a:ext cx="5715000" cy="498348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02920" y="1234440"/>
            <a:ext cx="4892040" cy="4434840"/>
          </a:xfrm>
          <a:prstGeom prst="roundRect">
            <a:avLst>
              <a:gd name="adj" fmla="val 2062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 3"/>
          <p:cNvSpPr/>
          <p:nvPr/>
        </p:nvSpPr>
        <p:spPr>
          <a:xfrm>
            <a:off x="822960" y="1508760"/>
            <a:ext cx="32004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 err="1">
                <a:solidFill>
                  <a:srgbClr val="F6F7F8"/>
                </a:solidFill>
              </a:rPr>
              <a:t>Что</a:t>
            </a:r>
            <a:r>
              <a:rPr lang="en-US" sz="1800" b="1" dirty="0">
                <a:solidFill>
                  <a:srgbClr val="F6F7F8"/>
                </a:solidFill>
              </a:rPr>
              <a:t> </a:t>
            </a:r>
            <a:r>
              <a:rPr lang="ru-RU" sz="1800" b="1" dirty="0">
                <a:solidFill>
                  <a:srgbClr val="F6F7F8"/>
                </a:solidFill>
              </a:rPr>
              <a:t>есть рядом, ценности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868680" y="1883664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20" b="1" dirty="0">
                <a:solidFill>
                  <a:srgbClr val="C79B53"/>
                </a:solidFill>
              </a:rPr>
              <a:t>•</a:t>
            </a:r>
            <a:endParaRPr lang="en-US" sz="2020" dirty="0"/>
          </a:p>
        </p:txBody>
      </p:sp>
      <p:sp>
        <p:nvSpPr>
          <p:cNvPr id="8" name="Text 5"/>
          <p:cNvSpPr/>
          <p:nvPr/>
        </p:nvSpPr>
        <p:spPr>
          <a:xfrm>
            <a:off x="1069848" y="1874520"/>
            <a:ext cx="3867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20" dirty="0">
                <a:solidFill>
                  <a:srgbClr val="F6F7F8"/>
                </a:solidFill>
              </a:rPr>
              <a:t>участок 3,1 га с обозначенными границами</a:t>
            </a:r>
            <a:endParaRPr lang="en-US" sz="1620" dirty="0"/>
          </a:p>
        </p:txBody>
      </p:sp>
      <p:sp>
        <p:nvSpPr>
          <p:cNvPr id="9" name="Text 6"/>
          <p:cNvSpPr/>
          <p:nvPr/>
        </p:nvSpPr>
        <p:spPr>
          <a:xfrm>
            <a:off x="868680" y="254203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20" b="1" dirty="0">
                <a:solidFill>
                  <a:srgbClr val="C79B53"/>
                </a:solidFill>
              </a:rPr>
              <a:t>•</a:t>
            </a:r>
            <a:endParaRPr lang="en-US" sz="2020" dirty="0"/>
          </a:p>
        </p:txBody>
      </p:sp>
      <p:sp>
        <p:nvSpPr>
          <p:cNvPr id="10" name="Text 7"/>
          <p:cNvSpPr/>
          <p:nvPr/>
        </p:nvSpPr>
        <p:spPr>
          <a:xfrm>
            <a:off x="1069848" y="2532888"/>
            <a:ext cx="3867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20" dirty="0">
                <a:solidFill>
                  <a:srgbClr val="F6F7F8"/>
                </a:solidFill>
              </a:rPr>
              <a:t>выше по карте — развивающийся премиальный жилой кластер</a:t>
            </a:r>
            <a:endParaRPr lang="en-US" sz="1620" dirty="0"/>
          </a:p>
        </p:txBody>
      </p:sp>
      <p:sp>
        <p:nvSpPr>
          <p:cNvPr id="11" name="Text 8"/>
          <p:cNvSpPr/>
          <p:nvPr/>
        </p:nvSpPr>
        <p:spPr>
          <a:xfrm>
            <a:off x="868680" y="3200400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20" b="1" dirty="0">
                <a:solidFill>
                  <a:srgbClr val="C79B53"/>
                </a:solidFill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069848" y="3191256"/>
            <a:ext cx="3867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20" dirty="0">
                <a:solidFill>
                  <a:srgbClr val="F6F7F8"/>
                </a:solidFill>
              </a:rPr>
              <a:t>рядом — инфраструктурные и производственные объекты</a:t>
            </a:r>
            <a:endParaRPr lang="en-US" sz="1620" dirty="0"/>
          </a:p>
        </p:txBody>
      </p:sp>
      <p:sp>
        <p:nvSpPr>
          <p:cNvPr id="13" name="Text 10"/>
          <p:cNvSpPr/>
          <p:nvPr/>
        </p:nvSpPr>
        <p:spPr>
          <a:xfrm>
            <a:off x="868680" y="3858768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20" b="1" dirty="0">
                <a:solidFill>
                  <a:srgbClr val="C79B53"/>
                </a:solidFill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069848" y="3849624"/>
            <a:ext cx="3867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20" dirty="0">
                <a:solidFill>
                  <a:srgbClr val="F6F7F8"/>
                </a:solidFill>
              </a:rPr>
              <a:t>до города Ереван — порядка 20 минут на автомобиле</a:t>
            </a:r>
            <a:endParaRPr lang="en-US" sz="1620" dirty="0"/>
          </a:p>
        </p:txBody>
      </p:sp>
      <p:sp>
        <p:nvSpPr>
          <p:cNvPr id="15" name="Text 12"/>
          <p:cNvSpPr/>
          <p:nvPr/>
        </p:nvSpPr>
        <p:spPr>
          <a:xfrm>
            <a:off x="822960" y="4709160"/>
            <a:ext cx="406908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20" dirty="0">
                <a:solidFill>
                  <a:srgbClr val="B7C0CA"/>
                </a:solidFill>
              </a:rPr>
              <a:t>Такое соседство повышает инвестиционную привлекательность и делает участок более понятным для будущего девелопера: у локации уже есть контекст, а не только “чистое поле”.</a:t>
            </a:r>
            <a:endParaRPr lang="en-US" sz="1420" dirty="0"/>
          </a:p>
        </p:txBody>
      </p:sp>
      <p:sp>
        <p:nvSpPr>
          <p:cNvPr id="16" name="Shape 13"/>
          <p:cNvSpPr/>
          <p:nvPr/>
        </p:nvSpPr>
        <p:spPr>
          <a:xfrm>
            <a:off x="6144768" y="5303520"/>
            <a:ext cx="2103120" cy="502920"/>
          </a:xfrm>
          <a:prstGeom prst="roundRect">
            <a:avLst>
              <a:gd name="adj" fmla="val 9091"/>
            </a:avLst>
          </a:prstGeom>
          <a:solidFill>
            <a:srgbClr val="000000">
              <a:alpha val="80000"/>
            </a:srgbClr>
          </a:solidFill>
          <a:ln w="12700">
            <a:solidFill>
              <a:srgbClr val="FFFFFF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7" name="Text 14"/>
          <p:cNvSpPr/>
          <p:nvPr/>
        </p:nvSpPr>
        <p:spPr>
          <a:xfrm>
            <a:off x="6263640" y="5458968"/>
            <a:ext cx="1828800" cy="1463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F6F7F8"/>
                </a:solidFill>
              </a:rPr>
              <a:t>участок выделен контуром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32004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Монетизация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406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6F7F8"/>
                </a:solidFill>
              </a:rPr>
              <a:t>4 сценария, в которых объект звучит сильнее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548640" y="1417320"/>
            <a:ext cx="5440680" cy="1691640"/>
          </a:xfrm>
          <a:prstGeom prst="roundRect">
            <a:avLst>
              <a:gd name="adj" fmla="val 4324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5" name="Text 3"/>
          <p:cNvSpPr/>
          <p:nvPr/>
        </p:nvSpPr>
        <p:spPr>
          <a:xfrm>
            <a:off x="749808" y="1554480"/>
            <a:ext cx="50292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01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1444752" y="1545336"/>
            <a:ext cx="3767328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20" b="1" dirty="0">
                <a:solidFill>
                  <a:srgbClr val="F6F7F8"/>
                </a:solidFill>
              </a:rPr>
              <a:t>Клубная коттеджная застройка</a:t>
            </a:r>
            <a:endParaRPr lang="en-US" sz="1620" dirty="0"/>
          </a:p>
        </p:txBody>
      </p:sp>
      <p:sp>
        <p:nvSpPr>
          <p:cNvPr id="7" name="Text 5"/>
          <p:cNvSpPr/>
          <p:nvPr/>
        </p:nvSpPr>
        <p:spPr>
          <a:xfrm>
            <a:off x="1188720" y="2020824"/>
            <a:ext cx="429768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dirty="0">
                <a:solidFill>
                  <a:srgbClr val="B7C0CA"/>
                </a:solidFill>
              </a:rPr>
              <a:t>Участок можно упаковать как камерный проект рядом с премиальной средой.</a:t>
            </a:r>
            <a:endParaRPr lang="en-US" sz="1320" dirty="0"/>
          </a:p>
        </p:txBody>
      </p:sp>
      <p:sp>
        <p:nvSpPr>
          <p:cNvPr id="8" name="Shape 6"/>
          <p:cNvSpPr/>
          <p:nvPr/>
        </p:nvSpPr>
        <p:spPr>
          <a:xfrm>
            <a:off x="6172200" y="1417320"/>
            <a:ext cx="5440680" cy="1691640"/>
          </a:xfrm>
          <a:prstGeom prst="roundRect">
            <a:avLst>
              <a:gd name="adj" fmla="val 4324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9" name="Text 7"/>
          <p:cNvSpPr/>
          <p:nvPr/>
        </p:nvSpPr>
        <p:spPr>
          <a:xfrm>
            <a:off x="6373368" y="1554480"/>
            <a:ext cx="50292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02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7068312" y="1545336"/>
            <a:ext cx="3767328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20" b="1" dirty="0">
                <a:solidFill>
                  <a:srgbClr val="F6F7F8"/>
                </a:solidFill>
              </a:rPr>
              <a:t>Eco / resort формат</a:t>
            </a:r>
            <a:endParaRPr lang="en-US" sz="1620" dirty="0"/>
          </a:p>
        </p:txBody>
      </p:sp>
      <p:sp>
        <p:nvSpPr>
          <p:cNvPr id="11" name="Text 9"/>
          <p:cNvSpPr/>
          <p:nvPr/>
        </p:nvSpPr>
        <p:spPr>
          <a:xfrm>
            <a:off x="6812280" y="2020824"/>
            <a:ext cx="429768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dirty="0">
                <a:solidFill>
                  <a:srgbClr val="B7C0CA"/>
                </a:solidFill>
              </a:rPr>
              <a:t>Природное окружение и близость достопримечательностей усиливают туристический сценарий.</a:t>
            </a:r>
            <a:endParaRPr lang="en-US" sz="1320" dirty="0"/>
          </a:p>
        </p:txBody>
      </p:sp>
      <p:sp>
        <p:nvSpPr>
          <p:cNvPr id="12" name="Shape 10"/>
          <p:cNvSpPr/>
          <p:nvPr/>
        </p:nvSpPr>
        <p:spPr>
          <a:xfrm>
            <a:off x="548640" y="3520440"/>
            <a:ext cx="5440680" cy="1691640"/>
          </a:xfrm>
          <a:prstGeom prst="roundRect">
            <a:avLst>
              <a:gd name="adj" fmla="val 4324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3" name="Text 11"/>
          <p:cNvSpPr/>
          <p:nvPr/>
        </p:nvSpPr>
        <p:spPr>
          <a:xfrm>
            <a:off x="749808" y="3657600"/>
            <a:ext cx="50292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03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1444752" y="3648456"/>
            <a:ext cx="3767328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20" b="1" dirty="0">
                <a:solidFill>
                  <a:srgbClr val="F6F7F8"/>
                </a:solidFill>
              </a:rPr>
              <a:t>Продажа по лотам</a:t>
            </a:r>
            <a:endParaRPr lang="en-US" sz="1620" dirty="0"/>
          </a:p>
        </p:txBody>
      </p:sp>
      <p:sp>
        <p:nvSpPr>
          <p:cNvPr id="15" name="Text 13"/>
          <p:cNvSpPr/>
          <p:nvPr/>
        </p:nvSpPr>
        <p:spPr>
          <a:xfrm>
            <a:off x="1188720" y="4123944"/>
            <a:ext cx="429768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dirty="0">
                <a:solidFill>
                  <a:srgbClr val="B7C0CA"/>
                </a:solidFill>
              </a:rPr>
              <a:t>Разделение на 3 части повышает гибкость входа для разных покупателей.</a:t>
            </a:r>
            <a:endParaRPr lang="en-US" sz="1320" dirty="0"/>
          </a:p>
        </p:txBody>
      </p:sp>
      <p:sp>
        <p:nvSpPr>
          <p:cNvPr id="16" name="Shape 14"/>
          <p:cNvSpPr/>
          <p:nvPr/>
        </p:nvSpPr>
        <p:spPr>
          <a:xfrm>
            <a:off x="6172200" y="3520440"/>
            <a:ext cx="5440680" cy="1691640"/>
          </a:xfrm>
          <a:prstGeom prst="roundRect">
            <a:avLst>
              <a:gd name="adj" fmla="val 4324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7" name="Text 15"/>
          <p:cNvSpPr/>
          <p:nvPr/>
        </p:nvSpPr>
        <p:spPr>
          <a:xfrm>
            <a:off x="6373368" y="3657600"/>
            <a:ext cx="50292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04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7068312" y="3648456"/>
            <a:ext cx="3767328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20" b="1" dirty="0">
                <a:solidFill>
                  <a:srgbClr val="F6F7F8"/>
                </a:solidFill>
              </a:rPr>
              <a:t>JV с девелопером</a:t>
            </a:r>
            <a:endParaRPr lang="en-US" sz="1620" dirty="0"/>
          </a:p>
        </p:txBody>
      </p:sp>
      <p:sp>
        <p:nvSpPr>
          <p:cNvPr id="19" name="Text 17"/>
          <p:cNvSpPr/>
          <p:nvPr/>
        </p:nvSpPr>
        <p:spPr>
          <a:xfrm>
            <a:off x="6812280" y="4123944"/>
            <a:ext cx="429768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dirty="0">
                <a:solidFill>
                  <a:srgbClr val="B7C0CA"/>
                </a:solidFill>
              </a:rPr>
              <a:t>Вариант для партнёрской модели: земля как вклад в будущую капитализацию.</a:t>
            </a:r>
            <a:endParaRPr lang="en-US" sz="1320" dirty="0"/>
          </a:p>
        </p:txBody>
      </p:sp>
      <p:sp>
        <p:nvSpPr>
          <p:cNvPr id="20" name="Text 18"/>
          <p:cNvSpPr/>
          <p:nvPr/>
        </p:nvSpPr>
        <p:spPr>
          <a:xfrm>
            <a:off x="594360" y="5989320"/>
            <a:ext cx="78638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8FA2B5"/>
                </a:solidFill>
              </a:rPr>
              <a:t>Важно: в продаже упор делается на потенциал и сценарии развития, а не на обещания без подтверждающих данных.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32004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Капитализация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406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6F7F8"/>
                </a:solidFill>
              </a:rPr>
              <a:t>Логика роста стоимости на горизонте 36 месяцев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548640" y="1078992"/>
            <a:ext cx="7863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20" dirty="0">
                <a:solidFill>
                  <a:srgbClr val="B7C0CA"/>
                </a:solidFill>
              </a:rPr>
              <a:t>Базовый сценарий из текущих материалов: цена растёт не сама по себе, а после упаковки актива — юридической, проектной и инфраструктурной.</a:t>
            </a:r>
            <a:endParaRPr lang="en-US" sz="1420" dirty="0"/>
          </a:p>
        </p:txBody>
      </p:sp>
      <p:sp>
        <p:nvSpPr>
          <p:cNvPr id="5" name="Shape 3"/>
          <p:cNvSpPr/>
          <p:nvPr/>
        </p:nvSpPr>
        <p:spPr>
          <a:xfrm>
            <a:off x="640080" y="1901952"/>
            <a:ext cx="1783080" cy="1737360"/>
          </a:xfrm>
          <a:prstGeom prst="roundRect">
            <a:avLst>
              <a:gd name="adj" fmla="val 3158"/>
            </a:avLst>
          </a:prstGeom>
          <a:solidFill>
            <a:srgbClr val="1A2330"/>
          </a:solidFill>
          <a:ln w="12700">
            <a:solidFill>
              <a:srgbClr val="54B7FF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 4"/>
          <p:cNvSpPr/>
          <p:nvPr/>
        </p:nvSpPr>
        <p:spPr>
          <a:xfrm>
            <a:off x="749808" y="2039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C79B53"/>
                </a:solidFill>
              </a:rPr>
              <a:t>Q4 2025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786384" y="2377440"/>
            <a:ext cx="149047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30" b="1" dirty="0">
                <a:solidFill>
                  <a:srgbClr val="F6F7F8"/>
                </a:solidFill>
              </a:rPr>
              <a:t>Сделка и due diligence</a:t>
            </a:r>
            <a:endParaRPr lang="en-US" sz="1130" dirty="0"/>
          </a:p>
        </p:txBody>
      </p:sp>
      <p:sp>
        <p:nvSpPr>
          <p:cNvPr id="8" name="Text 6"/>
          <p:cNvSpPr/>
          <p:nvPr/>
        </p:nvSpPr>
        <p:spPr>
          <a:xfrm>
            <a:off x="749808" y="3182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54B7FF"/>
                </a:solidFill>
              </a:rPr>
              <a:t>€2,0 млн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2569464" y="1901952"/>
            <a:ext cx="1783080" cy="1737360"/>
          </a:xfrm>
          <a:prstGeom prst="roundRect">
            <a:avLst>
              <a:gd name="adj" fmla="val 3158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8"/>
          <p:cNvSpPr/>
          <p:nvPr/>
        </p:nvSpPr>
        <p:spPr>
          <a:xfrm>
            <a:off x="2679192" y="2039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C79B53"/>
                </a:solidFill>
              </a:rPr>
              <a:t>H1 2026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2715768" y="2377440"/>
            <a:ext cx="149047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30" b="1" dirty="0">
                <a:solidFill>
                  <a:srgbClr val="F6F7F8"/>
                </a:solidFill>
              </a:rPr>
              <a:t>Переоформление, межевание, деление</a:t>
            </a:r>
            <a:endParaRPr lang="en-US" sz="1130" dirty="0"/>
          </a:p>
        </p:txBody>
      </p:sp>
      <p:sp>
        <p:nvSpPr>
          <p:cNvPr id="12" name="Text 10"/>
          <p:cNvSpPr/>
          <p:nvPr/>
        </p:nvSpPr>
        <p:spPr>
          <a:xfrm>
            <a:off x="2679192" y="3182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54B7FF"/>
                </a:solidFill>
              </a:rPr>
              <a:t>€2,5–2,7 млн</a:t>
            </a:r>
            <a:endParaRPr lang="en-US" sz="1250" dirty="0"/>
          </a:p>
        </p:txBody>
      </p:sp>
      <p:sp>
        <p:nvSpPr>
          <p:cNvPr id="13" name="Shape 11"/>
          <p:cNvSpPr/>
          <p:nvPr/>
        </p:nvSpPr>
        <p:spPr>
          <a:xfrm>
            <a:off x="4498848" y="1901952"/>
            <a:ext cx="1783080" cy="1737360"/>
          </a:xfrm>
          <a:prstGeom prst="roundRect">
            <a:avLst>
              <a:gd name="adj" fmla="val 3158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4" name="Text 12"/>
          <p:cNvSpPr/>
          <p:nvPr/>
        </p:nvSpPr>
        <p:spPr>
          <a:xfrm>
            <a:off x="4608576" y="2039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C79B53"/>
                </a:solidFill>
              </a:rPr>
              <a:t>H2 2026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4645152" y="2377440"/>
            <a:ext cx="149047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30" b="1" dirty="0">
                <a:solidFill>
                  <a:srgbClr val="F6F7F8"/>
                </a:solidFill>
              </a:rPr>
              <a:t>ТЭО, мастерплан, визуализации, ТУ</a:t>
            </a:r>
            <a:endParaRPr lang="en-US" sz="1130" dirty="0"/>
          </a:p>
        </p:txBody>
      </p:sp>
      <p:sp>
        <p:nvSpPr>
          <p:cNvPr id="16" name="Text 14"/>
          <p:cNvSpPr/>
          <p:nvPr/>
        </p:nvSpPr>
        <p:spPr>
          <a:xfrm>
            <a:off x="4608576" y="3182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54B7FF"/>
                </a:solidFill>
              </a:rPr>
              <a:t>€3,2–3,6 млн</a:t>
            </a:r>
            <a:endParaRPr lang="en-US" sz="1250" dirty="0"/>
          </a:p>
        </p:txBody>
      </p:sp>
      <p:sp>
        <p:nvSpPr>
          <p:cNvPr id="17" name="Shape 15"/>
          <p:cNvSpPr/>
          <p:nvPr/>
        </p:nvSpPr>
        <p:spPr>
          <a:xfrm>
            <a:off x="6428232" y="1901952"/>
            <a:ext cx="1783080" cy="1737360"/>
          </a:xfrm>
          <a:prstGeom prst="roundRect">
            <a:avLst>
              <a:gd name="adj" fmla="val 3158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8" name="Text 16"/>
          <p:cNvSpPr/>
          <p:nvPr/>
        </p:nvSpPr>
        <p:spPr>
          <a:xfrm>
            <a:off x="6537960" y="2039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C79B53"/>
                </a:solidFill>
              </a:rPr>
              <a:t>H1 2027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6574536" y="2377440"/>
            <a:ext cx="149047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30" b="1" dirty="0">
                <a:solidFill>
                  <a:srgbClr val="F6F7F8"/>
                </a:solidFill>
              </a:rPr>
              <a:t>Подготовка площадки и входной инфраструктуры</a:t>
            </a:r>
            <a:endParaRPr lang="en-US" sz="1130" dirty="0"/>
          </a:p>
        </p:txBody>
      </p:sp>
      <p:sp>
        <p:nvSpPr>
          <p:cNvPr id="20" name="Text 18"/>
          <p:cNvSpPr/>
          <p:nvPr/>
        </p:nvSpPr>
        <p:spPr>
          <a:xfrm>
            <a:off x="6537960" y="3182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54B7FF"/>
                </a:solidFill>
              </a:rPr>
              <a:t>€4,0–4,6 млн</a:t>
            </a:r>
            <a:endParaRPr lang="en-US" sz="1250" dirty="0"/>
          </a:p>
        </p:txBody>
      </p:sp>
      <p:sp>
        <p:nvSpPr>
          <p:cNvPr id="21" name="Shape 19"/>
          <p:cNvSpPr/>
          <p:nvPr/>
        </p:nvSpPr>
        <p:spPr>
          <a:xfrm>
            <a:off x="8357616" y="1901952"/>
            <a:ext cx="1783080" cy="1737360"/>
          </a:xfrm>
          <a:prstGeom prst="roundRect">
            <a:avLst>
              <a:gd name="adj" fmla="val 3158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2" name="Text 20"/>
          <p:cNvSpPr/>
          <p:nvPr/>
        </p:nvSpPr>
        <p:spPr>
          <a:xfrm>
            <a:off x="8467344" y="2039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C79B53"/>
                </a:solidFill>
              </a:rPr>
              <a:t>H2 2027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8503920" y="2377440"/>
            <a:ext cx="149047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30" b="1" dirty="0">
                <a:solidFill>
                  <a:srgbClr val="F6F7F8"/>
                </a:solidFill>
              </a:rPr>
              <a:t>Рост спроса, PR и вывод лотов</a:t>
            </a:r>
            <a:endParaRPr lang="en-US" sz="1130" dirty="0"/>
          </a:p>
        </p:txBody>
      </p:sp>
      <p:sp>
        <p:nvSpPr>
          <p:cNvPr id="24" name="Text 22"/>
          <p:cNvSpPr/>
          <p:nvPr/>
        </p:nvSpPr>
        <p:spPr>
          <a:xfrm>
            <a:off x="8467344" y="3182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54B7FF"/>
                </a:solidFill>
              </a:rPr>
              <a:t>€5,0–5,6 млн</a:t>
            </a:r>
            <a:endParaRPr lang="en-US" sz="1250" dirty="0"/>
          </a:p>
        </p:txBody>
      </p:sp>
      <p:sp>
        <p:nvSpPr>
          <p:cNvPr id="25" name="Shape 23"/>
          <p:cNvSpPr/>
          <p:nvPr/>
        </p:nvSpPr>
        <p:spPr>
          <a:xfrm>
            <a:off x="10287000" y="1901952"/>
            <a:ext cx="1783080" cy="1737360"/>
          </a:xfrm>
          <a:prstGeom prst="roundRect">
            <a:avLst>
              <a:gd name="adj" fmla="val 3158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6" name="Text 24"/>
          <p:cNvSpPr/>
          <p:nvPr/>
        </p:nvSpPr>
        <p:spPr>
          <a:xfrm>
            <a:off x="10396728" y="2039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C79B53"/>
                </a:solidFill>
              </a:rPr>
              <a:t>H1 2028</a:t>
            </a:r>
            <a:endParaRPr lang="en-US" sz="1050" dirty="0"/>
          </a:p>
        </p:txBody>
      </p:sp>
      <p:sp>
        <p:nvSpPr>
          <p:cNvPr id="27" name="Text 25"/>
          <p:cNvSpPr/>
          <p:nvPr/>
        </p:nvSpPr>
        <p:spPr>
          <a:xfrm>
            <a:off x="10433304" y="2377440"/>
            <a:ext cx="149047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30" b="1" dirty="0">
                <a:solidFill>
                  <a:srgbClr val="F6F7F8"/>
                </a:solidFill>
              </a:rPr>
              <a:t>Выход: whole / lots / JV</a:t>
            </a:r>
            <a:endParaRPr lang="en-US" sz="1130" dirty="0"/>
          </a:p>
        </p:txBody>
      </p:sp>
      <p:sp>
        <p:nvSpPr>
          <p:cNvPr id="28" name="Text 26"/>
          <p:cNvSpPr/>
          <p:nvPr/>
        </p:nvSpPr>
        <p:spPr>
          <a:xfrm>
            <a:off x="10396728" y="3182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8AAF6F"/>
                </a:solidFill>
              </a:rPr>
              <a:t>×2,3–×2,8 к входу</a:t>
            </a:r>
            <a:endParaRPr lang="en-US" sz="1250" dirty="0"/>
          </a:p>
        </p:txBody>
      </p:sp>
      <p:sp>
        <p:nvSpPr>
          <p:cNvPr id="29" name="Text 27"/>
          <p:cNvSpPr/>
          <p:nvPr/>
        </p:nvSpPr>
        <p:spPr>
          <a:xfrm>
            <a:off x="640080" y="3986784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60" dirty="0">
                <a:solidFill>
                  <a:srgbClr val="F6F7F8"/>
                </a:solidFill>
              </a:rPr>
              <a:t>Это и есть продающая история: покупатель заходит в точку, где ценность можно увеличивать за счёт подготовки актива, а не только пассивного ожидания.</a:t>
            </a:r>
            <a:endParaRPr lang="en-US" sz="1460" dirty="0"/>
          </a:p>
        </p:txBody>
      </p:sp>
      <p:sp>
        <p:nvSpPr>
          <p:cNvPr id="30" name="Shape 28"/>
          <p:cNvSpPr/>
          <p:nvPr/>
        </p:nvSpPr>
        <p:spPr>
          <a:xfrm>
            <a:off x="640080" y="4572000"/>
            <a:ext cx="10972800" cy="932688"/>
          </a:xfrm>
          <a:prstGeom prst="roundRect">
            <a:avLst>
              <a:gd name="adj" fmla="val 5882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1" name="Text 29"/>
          <p:cNvSpPr/>
          <p:nvPr/>
        </p:nvSpPr>
        <p:spPr>
          <a:xfrm>
            <a:off x="868680" y="4882896"/>
            <a:ext cx="1033272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B7C0CA"/>
                </a:solidFill>
              </a:rPr>
              <a:t>В презентации важно подавать это как сценарную модель, а не как гарантированную доходность. Так предложение выглядит серьёзнее и вызывает больше доверия.</a:t>
            </a:r>
            <a:endParaRPr lang="en-US" sz="13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32004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Окружение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406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6F7F8"/>
                </a:solidFill>
              </a:rPr>
              <a:t>Локация работает и на lifestyle, и на tourism narrative</a:t>
            </a:r>
            <a:endParaRPr lang="en-US" sz="2400" dirty="0"/>
          </a:p>
        </p:txBody>
      </p:sp>
      <p:pic>
        <p:nvPicPr>
          <p:cNvPr id="4" name="Image 0" descr="/mnt/data/attractions_crop.png"/>
          <p:cNvPicPr>
            <a:picLocks noChangeAspect="1"/>
          </p:cNvPicPr>
          <p:nvPr/>
        </p:nvPicPr>
        <p:blipFill>
          <a:blip r:embed="rId3"/>
          <a:srcRect l="11453" r="11453"/>
          <a:stretch/>
        </p:blipFill>
        <p:spPr>
          <a:xfrm>
            <a:off x="502920" y="1325880"/>
            <a:ext cx="7315200" cy="498348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8046720" y="1325880"/>
            <a:ext cx="3611880" cy="4983480"/>
          </a:xfrm>
          <a:prstGeom prst="roundRect">
            <a:avLst>
              <a:gd name="adj" fmla="val 2025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 3"/>
          <p:cNvSpPr/>
          <p:nvPr/>
        </p:nvSpPr>
        <p:spPr>
          <a:xfrm>
            <a:off x="8321040" y="1627632"/>
            <a:ext cx="246888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6F7F8"/>
                </a:solidFill>
              </a:rPr>
              <a:t>Рядом с участком: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8275320" y="2002536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30" b="1" dirty="0">
                <a:solidFill>
                  <a:srgbClr val="C79B53"/>
                </a:solidFill>
              </a:rPr>
              <a:t>•</a:t>
            </a:r>
            <a:endParaRPr lang="en-US" sz="1930" dirty="0"/>
          </a:p>
        </p:txBody>
      </p:sp>
      <p:sp>
        <p:nvSpPr>
          <p:cNvPr id="8" name="Text 5"/>
          <p:cNvSpPr/>
          <p:nvPr/>
        </p:nvSpPr>
        <p:spPr>
          <a:xfrm>
            <a:off x="8476488" y="1993392"/>
            <a:ext cx="27706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30" dirty="0">
                <a:solidFill>
                  <a:srgbClr val="F6F7F8"/>
                </a:solidFill>
              </a:rPr>
              <a:t>Гарни и храмовый комплекс</a:t>
            </a:r>
            <a:endParaRPr lang="en-US" sz="1530" dirty="0"/>
          </a:p>
        </p:txBody>
      </p:sp>
      <p:sp>
        <p:nvSpPr>
          <p:cNvPr id="9" name="Text 6"/>
          <p:cNvSpPr/>
          <p:nvPr/>
        </p:nvSpPr>
        <p:spPr>
          <a:xfrm>
            <a:off x="8275320" y="2624328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30" b="1" dirty="0">
                <a:solidFill>
                  <a:srgbClr val="C79B53"/>
                </a:solidFill>
              </a:rPr>
              <a:t>•</a:t>
            </a:r>
            <a:endParaRPr lang="en-US" sz="1930" dirty="0"/>
          </a:p>
        </p:txBody>
      </p:sp>
      <p:sp>
        <p:nvSpPr>
          <p:cNvPr id="10" name="Text 7"/>
          <p:cNvSpPr/>
          <p:nvPr/>
        </p:nvSpPr>
        <p:spPr>
          <a:xfrm>
            <a:off x="8476488" y="2615184"/>
            <a:ext cx="27706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30" dirty="0">
                <a:solidFill>
                  <a:srgbClr val="F6F7F8"/>
                </a:solidFill>
              </a:rPr>
              <a:t>монастырь Гехард</a:t>
            </a:r>
            <a:endParaRPr lang="en-US" sz="1530" dirty="0"/>
          </a:p>
        </p:txBody>
      </p:sp>
      <p:sp>
        <p:nvSpPr>
          <p:cNvPr id="11" name="Text 8"/>
          <p:cNvSpPr/>
          <p:nvPr/>
        </p:nvSpPr>
        <p:spPr>
          <a:xfrm>
            <a:off x="8275320" y="3246120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30" b="1" dirty="0">
                <a:solidFill>
                  <a:srgbClr val="C79B53"/>
                </a:solidFill>
              </a:rPr>
              <a:t>•</a:t>
            </a:r>
            <a:endParaRPr lang="en-US" sz="1930" dirty="0"/>
          </a:p>
        </p:txBody>
      </p:sp>
      <p:sp>
        <p:nvSpPr>
          <p:cNvPr id="12" name="Text 9"/>
          <p:cNvSpPr/>
          <p:nvPr/>
        </p:nvSpPr>
        <p:spPr>
          <a:xfrm>
            <a:off x="8476488" y="3236976"/>
            <a:ext cx="27706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30" dirty="0">
                <a:solidFill>
                  <a:srgbClr val="F6F7F8"/>
                </a:solidFill>
              </a:rPr>
              <a:t>каньон Гарни и “Симфония камней”</a:t>
            </a:r>
            <a:endParaRPr lang="en-US" sz="1530" dirty="0"/>
          </a:p>
        </p:txBody>
      </p:sp>
      <p:sp>
        <p:nvSpPr>
          <p:cNvPr id="13" name="Text 10"/>
          <p:cNvSpPr/>
          <p:nvPr/>
        </p:nvSpPr>
        <p:spPr>
          <a:xfrm>
            <a:off x="8275320" y="386791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30" b="1" dirty="0">
                <a:solidFill>
                  <a:srgbClr val="C79B53"/>
                </a:solidFill>
              </a:rPr>
              <a:t>•</a:t>
            </a:r>
            <a:endParaRPr lang="en-US" sz="1930" dirty="0"/>
          </a:p>
        </p:txBody>
      </p:sp>
      <p:sp>
        <p:nvSpPr>
          <p:cNvPr id="14" name="Text 11"/>
          <p:cNvSpPr/>
          <p:nvPr/>
        </p:nvSpPr>
        <p:spPr>
          <a:xfrm>
            <a:off x="8476488" y="3858768"/>
            <a:ext cx="27706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30" dirty="0">
                <a:solidFill>
                  <a:srgbClr val="F6F7F8"/>
                </a:solidFill>
              </a:rPr>
              <a:t>заповедник Хосров</a:t>
            </a:r>
            <a:endParaRPr lang="en-US" sz="1530" dirty="0"/>
          </a:p>
        </p:txBody>
      </p:sp>
      <p:sp>
        <p:nvSpPr>
          <p:cNvPr id="15" name="Text 12"/>
          <p:cNvSpPr/>
          <p:nvPr/>
        </p:nvSpPr>
        <p:spPr>
          <a:xfrm>
            <a:off x="8275320" y="4489704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30" b="1" dirty="0">
                <a:solidFill>
                  <a:srgbClr val="C79B53"/>
                </a:solidFill>
              </a:rPr>
              <a:t>•</a:t>
            </a:r>
            <a:endParaRPr lang="en-US" sz="1930" dirty="0"/>
          </a:p>
        </p:txBody>
      </p:sp>
      <p:sp>
        <p:nvSpPr>
          <p:cNvPr id="16" name="Text 13"/>
          <p:cNvSpPr/>
          <p:nvPr/>
        </p:nvSpPr>
        <p:spPr>
          <a:xfrm>
            <a:off x="8476488" y="4480560"/>
            <a:ext cx="27706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30" dirty="0">
                <a:solidFill>
                  <a:srgbClr val="F6F7F8"/>
                </a:solidFill>
              </a:rPr>
              <a:t>живописные маршруты и природные виды</a:t>
            </a:r>
            <a:endParaRPr lang="en-US" sz="1530" dirty="0"/>
          </a:p>
        </p:txBody>
      </p:sp>
      <p:sp>
        <p:nvSpPr>
          <p:cNvPr id="17" name="Text 14"/>
          <p:cNvSpPr/>
          <p:nvPr/>
        </p:nvSpPr>
        <p:spPr>
          <a:xfrm>
            <a:off x="8302752" y="5285232"/>
            <a:ext cx="292608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30" dirty="0">
                <a:solidFill>
                  <a:srgbClr val="B7C0CA"/>
                </a:solidFill>
              </a:rPr>
              <a:t>Для продажи это важно: объект можно аргументировать не только как “землю под стройку”, но и как площадку в сильной природно-туристической среде.</a:t>
            </a:r>
            <a:endParaRPr lang="en-US" sz="133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32004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Условия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406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6F7F8"/>
                </a:solidFill>
              </a:rPr>
              <a:t>Структура сделки и как правильно подавать объект покупателю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548640" y="1325880"/>
            <a:ext cx="3657600" cy="4480560"/>
          </a:xfrm>
          <a:prstGeom prst="roundRect">
            <a:avLst>
              <a:gd name="adj" fmla="val 2000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5" name="Text 3"/>
          <p:cNvSpPr/>
          <p:nvPr/>
        </p:nvSpPr>
        <p:spPr>
          <a:xfrm>
            <a:off x="804672" y="1627632"/>
            <a:ext cx="265176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6F7F8"/>
                </a:solidFill>
              </a:rPr>
              <a:t>Что уже можно уверенно заявлять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822960" y="2020824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20" b="1" dirty="0">
                <a:solidFill>
                  <a:srgbClr val="C79B53"/>
                </a:solidFill>
              </a:rPr>
              <a:t>•</a:t>
            </a:r>
            <a:endParaRPr lang="en-US" sz="1920" dirty="0"/>
          </a:p>
        </p:txBody>
      </p:sp>
      <p:sp>
        <p:nvSpPr>
          <p:cNvPr id="7" name="Text 5"/>
          <p:cNvSpPr/>
          <p:nvPr/>
        </p:nvSpPr>
        <p:spPr>
          <a:xfrm>
            <a:off x="1024128" y="2011680"/>
            <a:ext cx="28163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площадь участка — 3,1 га</a:t>
            </a:r>
            <a:endParaRPr lang="en-US" sz="1520" dirty="0"/>
          </a:p>
        </p:txBody>
      </p:sp>
      <p:sp>
        <p:nvSpPr>
          <p:cNvPr id="8" name="Text 6"/>
          <p:cNvSpPr/>
          <p:nvPr/>
        </p:nvSpPr>
        <p:spPr>
          <a:xfrm>
            <a:off x="822960" y="2560320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20" b="1" dirty="0">
                <a:solidFill>
                  <a:srgbClr val="C79B53"/>
                </a:solidFill>
              </a:rPr>
              <a:t>•</a:t>
            </a:r>
            <a:endParaRPr lang="en-US" sz="1920" dirty="0"/>
          </a:p>
        </p:txBody>
      </p:sp>
      <p:sp>
        <p:nvSpPr>
          <p:cNvPr id="9" name="Text 7"/>
          <p:cNvSpPr/>
          <p:nvPr/>
        </p:nvSpPr>
        <p:spPr>
          <a:xfrm>
            <a:off x="1024128" y="2551176"/>
            <a:ext cx="28163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цена входа — €2 000 000</a:t>
            </a:r>
            <a:endParaRPr lang="en-US" sz="1520" dirty="0"/>
          </a:p>
        </p:txBody>
      </p:sp>
      <p:sp>
        <p:nvSpPr>
          <p:cNvPr id="10" name="Text 8"/>
          <p:cNvSpPr/>
          <p:nvPr/>
        </p:nvSpPr>
        <p:spPr>
          <a:xfrm>
            <a:off x="822960" y="3099816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20" b="1" dirty="0">
                <a:solidFill>
                  <a:srgbClr val="C79B53"/>
                </a:solidFill>
              </a:rPr>
              <a:t>•</a:t>
            </a:r>
            <a:endParaRPr lang="en-US" sz="1920" dirty="0"/>
          </a:p>
        </p:txBody>
      </p:sp>
      <p:sp>
        <p:nvSpPr>
          <p:cNvPr id="11" name="Text 9"/>
          <p:cNvSpPr/>
          <p:nvPr/>
        </p:nvSpPr>
        <p:spPr>
          <a:xfrm>
            <a:off x="1024128" y="3090672"/>
            <a:ext cx="28163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формат покупки: целиком или до 3 долей</a:t>
            </a:r>
            <a:endParaRPr lang="en-US" sz="1520" dirty="0"/>
          </a:p>
        </p:txBody>
      </p:sp>
      <p:sp>
        <p:nvSpPr>
          <p:cNvPr id="12" name="Text 10"/>
          <p:cNvSpPr/>
          <p:nvPr/>
        </p:nvSpPr>
        <p:spPr>
          <a:xfrm>
            <a:off x="822960" y="363931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20" b="1" dirty="0">
                <a:solidFill>
                  <a:srgbClr val="C79B53"/>
                </a:solidFill>
              </a:rPr>
              <a:t>•</a:t>
            </a:r>
            <a:endParaRPr lang="en-US" sz="1920" dirty="0"/>
          </a:p>
        </p:txBody>
      </p:sp>
      <p:sp>
        <p:nvSpPr>
          <p:cNvPr id="13" name="Text 11"/>
          <p:cNvSpPr/>
          <p:nvPr/>
        </p:nvSpPr>
        <p:spPr>
          <a:xfrm>
            <a:off x="1024128" y="3630168"/>
            <a:ext cx="28163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юридический статус: сельхозземля</a:t>
            </a:r>
            <a:endParaRPr lang="en-US" sz="1520" dirty="0"/>
          </a:p>
        </p:txBody>
      </p:sp>
      <p:sp>
        <p:nvSpPr>
          <p:cNvPr id="14" name="Text 12"/>
          <p:cNvSpPr/>
          <p:nvPr/>
        </p:nvSpPr>
        <p:spPr>
          <a:xfrm>
            <a:off x="822960" y="4178808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20" b="1" dirty="0">
                <a:solidFill>
                  <a:srgbClr val="C79B53"/>
                </a:solidFill>
              </a:rPr>
              <a:t>•</a:t>
            </a:r>
            <a:endParaRPr lang="en-US" sz="1920" dirty="0"/>
          </a:p>
        </p:txBody>
      </p:sp>
      <p:sp>
        <p:nvSpPr>
          <p:cNvPr id="15" name="Text 13"/>
          <p:cNvSpPr/>
          <p:nvPr/>
        </p:nvSpPr>
        <p:spPr>
          <a:xfrm>
            <a:off x="1024128" y="4169664"/>
            <a:ext cx="28163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при покупке всего участка переоформление — бесплатно</a:t>
            </a:r>
            <a:endParaRPr lang="en-US" sz="1520" dirty="0"/>
          </a:p>
        </p:txBody>
      </p:sp>
      <p:sp>
        <p:nvSpPr>
          <p:cNvPr id="16" name="Text 14"/>
          <p:cNvSpPr/>
          <p:nvPr/>
        </p:nvSpPr>
        <p:spPr>
          <a:xfrm>
            <a:off x="822960" y="4718304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20" b="1" dirty="0">
                <a:solidFill>
                  <a:srgbClr val="C79B53"/>
                </a:solidFill>
              </a:rPr>
              <a:t>•</a:t>
            </a:r>
            <a:endParaRPr lang="en-US" sz="1920" dirty="0"/>
          </a:p>
        </p:txBody>
      </p:sp>
      <p:sp>
        <p:nvSpPr>
          <p:cNvPr id="17" name="Text 15"/>
          <p:cNvSpPr/>
          <p:nvPr/>
        </p:nvSpPr>
        <p:spPr>
          <a:xfrm>
            <a:off x="1024128" y="4709160"/>
            <a:ext cx="28163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показы — по договорённости</a:t>
            </a:r>
            <a:endParaRPr lang="en-US" sz="1520" dirty="0"/>
          </a:p>
        </p:txBody>
      </p:sp>
      <p:sp>
        <p:nvSpPr>
          <p:cNvPr id="18" name="Shape 16"/>
          <p:cNvSpPr/>
          <p:nvPr/>
        </p:nvSpPr>
        <p:spPr>
          <a:xfrm>
            <a:off x="4480560" y="1325880"/>
            <a:ext cx="7178040" cy="1965960"/>
          </a:xfrm>
          <a:prstGeom prst="roundRect">
            <a:avLst>
              <a:gd name="adj" fmla="val 3721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9" name="Text 17"/>
          <p:cNvSpPr/>
          <p:nvPr/>
        </p:nvSpPr>
        <p:spPr>
          <a:xfrm>
            <a:off x="4736592" y="1618488"/>
            <a:ext cx="2103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C79B53"/>
                </a:solidFill>
              </a:rPr>
              <a:t>Как продавать сильнее</a:t>
            </a:r>
            <a:endParaRPr lang="en-US" sz="1700" dirty="0"/>
          </a:p>
        </p:txBody>
      </p:sp>
      <p:sp>
        <p:nvSpPr>
          <p:cNvPr id="20" name="Text 18"/>
          <p:cNvSpPr/>
          <p:nvPr/>
        </p:nvSpPr>
        <p:spPr>
          <a:xfrm>
            <a:off x="4736592" y="1965960"/>
            <a:ext cx="649224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Через логику “инвестор покупает не пустую землю, а будущий девелоперский продукт”. Важны: карта границ, видео, сценарии развития, пакет документов, маршрут из Еревана, качественный лендинг и продающая PDF-упаковка.</a:t>
            </a:r>
            <a:endParaRPr lang="en-US" sz="1520" dirty="0"/>
          </a:p>
        </p:txBody>
      </p:sp>
      <p:sp>
        <p:nvSpPr>
          <p:cNvPr id="21" name="Shape 19"/>
          <p:cNvSpPr/>
          <p:nvPr/>
        </p:nvSpPr>
        <p:spPr>
          <a:xfrm>
            <a:off x="4480560" y="3566160"/>
            <a:ext cx="7178040" cy="2212848"/>
          </a:xfrm>
          <a:prstGeom prst="roundRect">
            <a:avLst>
              <a:gd name="adj" fmla="val 3306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2" name="Text 20"/>
          <p:cNvSpPr/>
          <p:nvPr/>
        </p:nvSpPr>
        <p:spPr>
          <a:xfrm>
            <a:off x="4736592" y="3858768"/>
            <a:ext cx="34747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50" b="1" dirty="0">
                <a:solidFill>
                  <a:srgbClr val="F6F7F8"/>
                </a:solidFill>
              </a:rPr>
              <a:t>Что стоит добавить до финального запуска</a:t>
            </a:r>
            <a:endParaRPr lang="en-US" sz="1650" dirty="0"/>
          </a:p>
        </p:txBody>
      </p:sp>
      <p:sp>
        <p:nvSpPr>
          <p:cNvPr id="23" name="Text 21"/>
          <p:cNvSpPr/>
          <p:nvPr/>
        </p:nvSpPr>
        <p:spPr>
          <a:xfrm>
            <a:off x="4736592" y="423367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•</a:t>
            </a:r>
            <a:endParaRPr lang="en-US" sz="1800" dirty="0"/>
          </a:p>
        </p:txBody>
      </p:sp>
      <p:sp>
        <p:nvSpPr>
          <p:cNvPr id="24" name="Text 22"/>
          <p:cNvSpPr/>
          <p:nvPr/>
        </p:nvSpPr>
        <p:spPr>
          <a:xfrm>
            <a:off x="4937760" y="4224528"/>
            <a:ext cx="6153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B7C0CA"/>
                </a:solidFill>
              </a:rPr>
              <a:t>актуальные фото участка с 5–7 ракурсов</a:t>
            </a:r>
            <a:endParaRPr lang="en-US" sz="1400" dirty="0"/>
          </a:p>
        </p:txBody>
      </p:sp>
      <p:sp>
        <p:nvSpPr>
          <p:cNvPr id="25" name="Text 23"/>
          <p:cNvSpPr/>
          <p:nvPr/>
        </p:nvSpPr>
        <p:spPr>
          <a:xfrm>
            <a:off x="4736592" y="4617720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•</a:t>
            </a:r>
            <a:endParaRPr lang="en-US" sz="1800" dirty="0"/>
          </a:p>
        </p:txBody>
      </p:sp>
      <p:sp>
        <p:nvSpPr>
          <p:cNvPr id="26" name="Text 24"/>
          <p:cNvSpPr/>
          <p:nvPr/>
        </p:nvSpPr>
        <p:spPr>
          <a:xfrm>
            <a:off x="4937760" y="4608576"/>
            <a:ext cx="6153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B7C0CA"/>
                </a:solidFill>
              </a:rPr>
              <a:t>точные координаты и маршрут</a:t>
            </a:r>
            <a:endParaRPr lang="en-US" sz="1400" dirty="0"/>
          </a:p>
        </p:txBody>
      </p:sp>
      <p:sp>
        <p:nvSpPr>
          <p:cNvPr id="27" name="Text 25"/>
          <p:cNvSpPr/>
          <p:nvPr/>
        </p:nvSpPr>
        <p:spPr>
          <a:xfrm>
            <a:off x="4736592" y="5001768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•</a:t>
            </a:r>
            <a:endParaRPr lang="en-US" sz="1800" dirty="0"/>
          </a:p>
        </p:txBody>
      </p:sp>
      <p:sp>
        <p:nvSpPr>
          <p:cNvPr id="28" name="Text 26"/>
          <p:cNvSpPr/>
          <p:nvPr/>
        </p:nvSpPr>
        <p:spPr>
          <a:xfrm>
            <a:off x="4937760" y="4992624"/>
            <a:ext cx="6153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B7C0CA"/>
                </a:solidFill>
              </a:rPr>
              <a:t>список документов по запросу</a:t>
            </a:r>
            <a:endParaRPr lang="en-US" sz="1400" dirty="0"/>
          </a:p>
        </p:txBody>
      </p:sp>
      <p:sp>
        <p:nvSpPr>
          <p:cNvPr id="29" name="Text 27"/>
          <p:cNvSpPr/>
          <p:nvPr/>
        </p:nvSpPr>
        <p:spPr>
          <a:xfrm>
            <a:off x="4736592" y="5385816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•</a:t>
            </a:r>
            <a:endParaRPr lang="en-US" sz="1800" dirty="0"/>
          </a:p>
        </p:txBody>
      </p:sp>
      <p:sp>
        <p:nvSpPr>
          <p:cNvPr id="30" name="Text 28"/>
          <p:cNvSpPr/>
          <p:nvPr/>
        </p:nvSpPr>
        <p:spPr>
          <a:xfrm>
            <a:off x="4937760" y="5376672"/>
            <a:ext cx="6153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B7C0CA"/>
                </a:solidFill>
              </a:rPr>
              <a:t>сведения по коммуникациям, если они есть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hero_dark2.png"/>
          <p:cNvPicPr>
            <a:picLocks noChangeAspect="1"/>
          </p:cNvPicPr>
          <p:nvPr/>
        </p:nvPicPr>
        <p:blipFill>
          <a:blip r:embed="rId3"/>
          <a:srcRect l="6946" r="6946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2960" y="1051560"/>
            <a:ext cx="74980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6F7F8"/>
                </a:solidFill>
              </a:rPr>
              <a:t>Следующий шаг — показать объект и передать пакет материалов заинтересованному покупателю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868680" y="2788920"/>
            <a:ext cx="320040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F6F7F8"/>
                </a:solidFill>
              </a:rPr>
              <a:t>Иван Булаев</a:t>
            </a:r>
            <a:endParaRPr lang="en-US" sz="2100" dirty="0"/>
          </a:p>
          <a:p>
            <a:pPr marL="0" indent="0">
              <a:buNone/>
            </a:pPr>
            <a:r>
              <a:rPr lang="en-US" sz="2100" b="1" dirty="0">
                <a:solidFill>
                  <a:srgbClr val="F6F7F8"/>
                </a:solidFill>
              </a:rPr>
              <a:t>+7 905 329 42 77</a:t>
            </a:r>
            <a:endParaRPr lang="en-US" sz="2100" dirty="0"/>
          </a:p>
          <a:p>
            <a:pPr marL="0" indent="0">
              <a:buNone/>
            </a:pPr>
            <a:r>
              <a:rPr lang="en-US" sz="2100" b="1" dirty="0">
                <a:solidFill>
                  <a:srgbClr val="F6F7F8"/>
                </a:solidFill>
              </a:rPr>
              <a:t>info@erevan-goght.ru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7818120" y="1828800"/>
            <a:ext cx="219456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C79B53"/>
                </a:solidFill>
              </a:rPr>
              <a:t>Форматы обращения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818120" y="222199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50" b="1" dirty="0">
                <a:solidFill>
                  <a:srgbClr val="C79B53"/>
                </a:solidFill>
              </a:rPr>
              <a:t>•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8019288" y="2212848"/>
            <a:ext cx="309067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50" dirty="0">
                <a:solidFill>
                  <a:srgbClr val="F6F7F8"/>
                </a:solidFill>
              </a:rPr>
              <a:t>запросить просмотр участка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818120" y="277063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50" b="1" dirty="0">
                <a:solidFill>
                  <a:srgbClr val="C79B53"/>
                </a:solidFill>
              </a:rPr>
              <a:t>•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8019288" y="2761488"/>
            <a:ext cx="309067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50" dirty="0">
                <a:solidFill>
                  <a:srgbClr val="F6F7F8"/>
                </a:solidFill>
              </a:rPr>
              <a:t>получить расширенную презентацию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7818120" y="331927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50" b="1" dirty="0">
                <a:solidFill>
                  <a:srgbClr val="C79B53"/>
                </a:solidFill>
              </a:rPr>
              <a:t>•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8019288" y="3310128"/>
            <a:ext cx="309067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50" dirty="0">
                <a:solidFill>
                  <a:srgbClr val="F6F7F8"/>
                </a:solidFill>
              </a:rPr>
              <a:t>обсудить покупку целиком или доли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7818120" y="386791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50" b="1" dirty="0">
                <a:solidFill>
                  <a:srgbClr val="C79B53"/>
                </a:solidFill>
              </a:rPr>
              <a:t>•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8019288" y="3858768"/>
            <a:ext cx="309067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50" dirty="0">
                <a:solidFill>
                  <a:srgbClr val="F6F7F8"/>
                </a:solidFill>
              </a:rPr>
              <a:t>предложить партнёрский / JV формат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7818120" y="4983480"/>
            <a:ext cx="2057400" cy="621792"/>
          </a:xfrm>
          <a:prstGeom prst="roundRect">
            <a:avLst>
              <a:gd name="adj" fmla="val 8824"/>
            </a:avLst>
          </a:prstGeom>
          <a:solidFill>
            <a:srgbClr val="C79B53"/>
          </a:solidFill>
          <a:ln w="12700">
            <a:solidFill>
              <a:srgbClr val="C79B53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5" name="Text 12"/>
          <p:cNvSpPr/>
          <p:nvPr/>
        </p:nvSpPr>
        <p:spPr>
          <a:xfrm>
            <a:off x="7818120" y="5175504"/>
            <a:ext cx="205740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111111"/>
                </a:solidFill>
              </a:rPr>
              <a:t>Назначить звонок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2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" y="320040"/>
            <a:ext cx="11247120" cy="8686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>
                <a:solidFill>
                  <a:srgbClr val="D8B46E"/>
                </a:solidFill>
                <a:latin typeface="Times New Roman"/>
              </a:defRPr>
            </a:pPr>
            <a:r>
              <a:t>Вид участка с воздуха</a:t>
            </a:r>
          </a:p>
          <a:p>
            <a:pPr>
              <a:spcBef>
                <a:spcPts val="400"/>
              </a:spcBef>
              <a:defRPr sz="1100">
                <a:solidFill>
                  <a:srgbClr val="C4CAD2"/>
                </a:solidFill>
                <a:latin typeface="Arial"/>
              </a:defRPr>
            </a:pPr>
            <a:r>
              <a:t>Сильный визуал для презентации: границы участка, окружение и масштаб локации</a:t>
            </a:r>
          </a:p>
        </p:txBody>
      </p:sp>
      <p:sp>
        <p:nvSpPr>
          <p:cNvPr id="3" name="Rectangle 2"/>
          <p:cNvSpPr/>
          <p:nvPr/>
        </p:nvSpPr>
        <p:spPr>
          <a:xfrm>
            <a:off x="502920" y="1143000"/>
            <a:ext cx="2194560" cy="27432"/>
          </a:xfrm>
          <a:prstGeom prst="rect">
            <a:avLst/>
          </a:prstGeom>
          <a:solidFill>
            <a:srgbClr val="D8B4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475488" y="1389888"/>
            <a:ext cx="11210544" cy="4992624"/>
          </a:xfrm>
          <a:prstGeom prst="roundRect">
            <a:avLst/>
          </a:prstGeom>
          <a:solidFill>
            <a:srgbClr val="101C2B"/>
          </a:solidFill>
          <a:ln w="15240">
            <a:solidFill>
              <a:srgbClr val="D8B46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5" name="Picture 4" descr="77d7baab-d408-5d3b-b549-2c4dcc65c4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417320"/>
            <a:ext cx="11155680" cy="49377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4360" y="6382512"/>
            <a:ext cx="5303520" cy="347472"/>
          </a:xfrm>
          <a:prstGeom prst="roundRect">
            <a:avLst/>
          </a:prstGeom>
          <a:solidFill>
            <a:srgbClr val="0C1824"/>
          </a:solidFill>
          <a:ln>
            <a:solidFill>
              <a:srgbClr val="22364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31520" y="6428232"/>
            <a:ext cx="50292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>
                <a:solidFill>
                  <a:srgbClr val="F5F1E8"/>
                </a:solidFill>
                <a:latin typeface="Arial"/>
              </a:defRPr>
            </a:pPr>
            <a:r>
              <a:t>Реальный визуал участка: 3,1 га, обозначенные границы, жилая застройка поблизости.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rgbClr val="060C1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02920" y="6537960"/>
            <a:ext cx="10972800" cy="1645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C4CAD2"/>
                </a:solidFill>
                <a:latin typeface="Arial"/>
              </a:defRPr>
            </a:pPr>
            <a:r>
              <a:t>Дополнительный визуальный материал для продающей упаковки объекта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811</Words>
  <Application>Microsoft Office PowerPoint</Application>
  <PresentationFormat>Широкоэкранный</PresentationFormat>
  <Paragraphs>159</Paragraphs>
  <Slides>10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Aptos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Инвестиционная презентация участка 3,1 га</dc:title>
  <dc:subject>Инвестиционный участок в Гогте</dc:subject>
  <dc:creator>OpenAI</dc:creator>
  <cp:lastModifiedBy>иван булаев</cp:lastModifiedBy>
  <cp:revision>2</cp:revision>
  <dcterms:created xsi:type="dcterms:W3CDTF">2026-04-23T20:29:00Z</dcterms:created>
  <dcterms:modified xsi:type="dcterms:W3CDTF">2026-04-23T20:40:32Z</dcterms:modified>
</cp:coreProperties>
</file>