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B0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E13"/>
          </a:solidFill>
          <a:ln w="12700">
            <a:solidFill>
              <a:srgbClr val="0B0E1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411480" y="6455664"/>
            <a:ext cx="19202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7F8A9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Erevan-Goght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11384280" y="6473952"/>
            <a:ext cx="384048" cy="36576"/>
          </a:xfrm>
          <a:prstGeom prst="rect">
            <a:avLst/>
          </a:prstGeom>
          <a:solidFill>
            <a:srgbClr val="C79B53"/>
          </a:solidFill>
          <a:ln w="12700">
            <a:solidFill>
              <a:srgbClr val="C79B5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ero_dark.png"/>
          <p:cNvPicPr>
            <a:picLocks noChangeAspect="1"/>
          </p:cNvPicPr>
          <p:nvPr/>
        </p:nvPicPr>
        <p:blipFill>
          <a:blip r:embed="rId3"/>
          <a:srcRect l="6946" r="694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07977" y="505853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INVESTMENT LAND PLOT IN GOGHT</a:t>
            </a:r>
            <a:endParaRPr lang="en-US" sz="1050" dirty="0"/>
          </a:p>
        </p:txBody>
      </p:sp>
      <p:sp>
        <p:nvSpPr>
          <p:cNvPr id="4" name="Text 1"/>
          <p:cNvSpPr/>
          <p:nvPr/>
        </p:nvSpPr>
        <p:spPr>
          <a:xfrm>
            <a:off x="1107977" y="987552"/>
            <a:ext cx="6492240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F6F7F8"/>
                </a:solidFill>
              </a:rPr>
              <a:t>3.1 ha near Yerevan — an asset that can be packaged and sold at a higher value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1107977" y="2359152"/>
            <a:ext cx="5029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E5E7EB"/>
                </a:solidFill>
              </a:rPr>
              <a:t>A premium location, strategic surroundings, and value-growth scenarios for a developer, investor, or partner.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8580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82296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3.1 ha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95528" y="5687568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Area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224028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237744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€2.0M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2350008" y="5791430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Entry price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379476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393192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15–20 min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3904488" y="5774436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To Yerevan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534924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13"/>
          <p:cNvSpPr/>
          <p:nvPr/>
        </p:nvSpPr>
        <p:spPr>
          <a:xfrm>
            <a:off x="548640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up to 3 shares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5458968" y="5791430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Deal structure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8915400" y="5230368"/>
            <a:ext cx="1965960" cy="594360"/>
          </a:xfrm>
          <a:prstGeom prst="roundRect">
            <a:avLst>
              <a:gd name="adj" fmla="val 9231"/>
            </a:avLst>
          </a:prstGeom>
          <a:solidFill>
            <a:srgbClr val="C79B53"/>
          </a:solidFill>
          <a:ln w="12700">
            <a:solidFill>
              <a:srgbClr val="C79B53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 16"/>
          <p:cNvSpPr/>
          <p:nvPr/>
        </p:nvSpPr>
        <p:spPr>
          <a:xfrm>
            <a:off x="8915400" y="5385816"/>
            <a:ext cx="196596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111"/>
                </a:solidFill>
              </a:rPr>
              <a:t>Request a viewing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8915400" y="5925312"/>
            <a:ext cx="1965960" cy="594360"/>
          </a:xfrm>
          <a:prstGeom prst="roundRect">
            <a:avLst>
              <a:gd name="adj" fmla="val 9231"/>
            </a:avLst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1" name="Text 18"/>
          <p:cNvSpPr/>
          <p:nvPr/>
        </p:nvSpPr>
        <p:spPr>
          <a:xfrm>
            <a:off x="8915400" y="6089904"/>
            <a:ext cx="196596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6F7F8"/>
                </a:solidFill>
              </a:rPr>
              <a:t>Get the presentation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11247120" cy="868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D8B46E"/>
                </a:solidFill>
                <a:latin typeface="Times New Roman"/>
              </a:defRPr>
            </a:pPr>
            <a:r>
              <a:t>Route from Yerevan</a:t>
            </a:r>
          </a:p>
          <a:p>
            <a:pPr>
              <a:spcBef>
                <a:spcPts val="400"/>
              </a:spcBef>
              <a:defRPr sz="1100">
                <a:solidFill>
                  <a:srgbClr val="C4CAD2"/>
                </a:solidFill>
                <a:latin typeface="Arial"/>
              </a:defRPr>
            </a:pPr>
            <a:r>
              <a:t>Clear logistics for the investor: the route to the site and the argument of proximity to the capital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" y="1143000"/>
            <a:ext cx="2194560" cy="27432"/>
          </a:xfrm>
          <a:prstGeom prst="rect">
            <a:avLst/>
          </a:prstGeom>
          <a:solidFill>
            <a:srgbClr val="D8B4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475488" y="1389888"/>
            <a:ext cx="11210544" cy="4992624"/>
          </a:xfrm>
          <a:prstGeom prst="roundRect">
            <a:avLst/>
          </a:prstGeom>
          <a:solidFill>
            <a:srgbClr val="101C2B"/>
          </a:solidFill>
          <a:ln w="15240">
            <a:solidFill>
              <a:srgbClr val="D8B4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4" descr="dcfd0829-192c-5a12-ade5-299b6a1b27b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417320"/>
            <a:ext cx="11155680" cy="49377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360" y="6382512"/>
            <a:ext cx="5303520" cy="347472"/>
          </a:xfrm>
          <a:prstGeom prst="roundRect">
            <a:avLst/>
          </a:prstGeom>
          <a:solidFill>
            <a:srgbClr val="0C1824"/>
          </a:solidFill>
          <a:ln>
            <a:solidFill>
              <a:srgbClr val="2236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31520" y="6428232"/>
            <a:ext cx="50292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F5F1E8"/>
                </a:solidFill>
                <a:latin typeface="Arial"/>
              </a:defRPr>
            </a:pPr>
            <a:r>
              <a:t>Convenient access to the plot: about 38 km and around 45 minutes from Yerevan.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rgbClr val="060C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02920" y="6537960"/>
            <a:ext cx="1097280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C4CAD2"/>
                </a:solidFill>
                <a:latin typeface="Arial"/>
              </a:defRPr>
            </a:pPr>
            <a:r>
              <a:t>Additional visual material for the sales packaging of the asset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4114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Positioning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Why this is not just land, but an investment asset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4754880" cy="4754880"/>
          </a:xfrm>
          <a:prstGeom prst="roundRect">
            <a:avLst>
              <a:gd name="adj" fmla="val 1923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22960" y="1376258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The property already has a strong market story: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68680" y="191109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7" name="Text 5"/>
          <p:cNvSpPr/>
          <p:nvPr/>
        </p:nvSpPr>
        <p:spPr>
          <a:xfrm>
            <a:off x="1069848" y="1901952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located in the scenic Goght area near Yerevan</a:t>
            </a:r>
            <a:endParaRPr lang="en-US" sz="1580" dirty="0"/>
          </a:p>
        </p:txBody>
      </p:sp>
      <p:sp>
        <p:nvSpPr>
          <p:cNvPr id="8" name="Text 6"/>
          <p:cNvSpPr/>
          <p:nvPr/>
        </p:nvSpPr>
        <p:spPr>
          <a:xfrm>
            <a:off x="868680" y="252374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9" name="Text 7"/>
          <p:cNvSpPr/>
          <p:nvPr/>
        </p:nvSpPr>
        <p:spPr>
          <a:xfrm>
            <a:off x="1069848" y="2514600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adjacent to a premium residential development under construction</a:t>
            </a:r>
            <a:endParaRPr lang="en-US" sz="1580" dirty="0"/>
          </a:p>
        </p:txBody>
      </p:sp>
      <p:sp>
        <p:nvSpPr>
          <p:cNvPr id="10" name="Text 8"/>
          <p:cNvSpPr/>
          <p:nvPr/>
        </p:nvSpPr>
        <p:spPr>
          <a:xfrm>
            <a:off x="868680" y="313639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1" name="Text 9"/>
          <p:cNvSpPr/>
          <p:nvPr/>
        </p:nvSpPr>
        <p:spPr>
          <a:xfrm>
            <a:off x="1069848" y="3127248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available for purchase in full or in shares</a:t>
            </a:r>
            <a:endParaRPr lang="en-US" sz="1580" dirty="0"/>
          </a:p>
        </p:txBody>
      </p:sp>
      <p:sp>
        <p:nvSpPr>
          <p:cNvPr id="12" name="Text 10"/>
          <p:cNvSpPr/>
          <p:nvPr/>
        </p:nvSpPr>
        <p:spPr>
          <a:xfrm>
            <a:off x="868680" y="374904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3" name="Text 11"/>
          <p:cNvSpPr/>
          <p:nvPr/>
        </p:nvSpPr>
        <p:spPr>
          <a:xfrm>
            <a:off x="1069848" y="3739896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suitable for residential, tourism, or investment scenarios</a:t>
            </a:r>
            <a:endParaRPr lang="en-US" sz="1580" dirty="0"/>
          </a:p>
        </p:txBody>
      </p:sp>
      <p:sp>
        <p:nvSpPr>
          <p:cNvPr id="14" name="Text 12"/>
          <p:cNvSpPr/>
          <p:nvPr/>
        </p:nvSpPr>
        <p:spPr>
          <a:xfrm>
            <a:off x="868680" y="436168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5" name="Text 13"/>
          <p:cNvSpPr/>
          <p:nvPr/>
        </p:nvSpPr>
        <p:spPr>
          <a:xfrm>
            <a:off x="1069848" y="4352544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potential for repositioning and value growth</a:t>
            </a:r>
            <a:endParaRPr lang="en-US" sz="1580" dirty="0"/>
          </a:p>
        </p:txBody>
      </p:sp>
      <p:sp>
        <p:nvSpPr>
          <p:cNvPr id="16" name="Text 14"/>
          <p:cNvSpPr/>
          <p:nvPr/>
        </p:nvSpPr>
        <p:spPr>
          <a:xfrm>
            <a:off x="5623559" y="1298448"/>
            <a:ext cx="2700931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79B53"/>
                </a:solidFill>
              </a:rPr>
              <a:t>Core sales idea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623560" y="1783080"/>
            <a:ext cx="54406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6F7F8"/>
                </a:solidFill>
              </a:rPr>
              <a:t>Sell not an “empty plot,” but a platform for the next development step.</a:t>
            </a:r>
            <a:endParaRPr lang="en-US" sz="2500" dirty="0"/>
          </a:p>
        </p:txBody>
      </p:sp>
      <p:sp>
        <p:nvSpPr>
          <p:cNvPr id="18" name="Text 16"/>
          <p:cNvSpPr/>
          <p:nvPr/>
        </p:nvSpPr>
        <p:spPr>
          <a:xfrm>
            <a:off x="5623560" y="2743200"/>
            <a:ext cx="53492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B7C0CA"/>
                </a:solidFill>
              </a:rPr>
              <a:t>For a buyer, not only the hectares matter, but also the fact that a premium environment is already taking shape around the site, while the location itself fits a lifestyle + tourism + capital growth model.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623560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 18"/>
          <p:cNvSpPr/>
          <p:nvPr/>
        </p:nvSpPr>
        <p:spPr>
          <a:xfrm>
            <a:off x="5733288" y="4352544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€0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5733288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Re-registration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when purchasing the whole plot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7333488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3" name="Text 21"/>
          <p:cNvSpPr/>
          <p:nvPr/>
        </p:nvSpPr>
        <p:spPr>
          <a:xfrm>
            <a:off x="7470648" y="4361688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viewing</a:t>
            </a:r>
            <a:endParaRPr lang="en-US" sz="2100" dirty="0"/>
          </a:p>
        </p:txBody>
      </p:sp>
      <p:sp>
        <p:nvSpPr>
          <p:cNvPr id="24" name="Text 22"/>
          <p:cNvSpPr/>
          <p:nvPr/>
        </p:nvSpPr>
        <p:spPr>
          <a:xfrm>
            <a:off x="7443216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At any time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by appointment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9043416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9043416" y="4361688"/>
            <a:ext cx="14630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JV / 3 lots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9153144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Flexibility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of deal structure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Location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The strategic surroundings strengthen the asset’s value</a:t>
            </a:r>
            <a:endParaRPr lang="en-US" sz="2400" dirty="0"/>
          </a:p>
        </p:txBody>
      </p:sp>
      <p:pic>
        <p:nvPicPr>
          <p:cNvPr id="4" name="Image 0" descr="/mnt/data/map_crop.png"/>
          <p:cNvPicPr>
            <a:picLocks noChangeAspect="1"/>
          </p:cNvPicPr>
          <p:nvPr/>
        </p:nvPicPr>
        <p:blipFill>
          <a:blip r:embed="rId3"/>
          <a:srcRect l="4732" r="4732"/>
          <a:stretch/>
        </p:blipFill>
        <p:spPr>
          <a:xfrm>
            <a:off x="5943600" y="1234440"/>
            <a:ext cx="5715000" cy="49834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02920" y="1234440"/>
            <a:ext cx="4892040" cy="4434840"/>
          </a:xfrm>
          <a:prstGeom prst="roundRect">
            <a:avLst>
              <a:gd name="adj" fmla="val 2062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822960" y="1508760"/>
            <a:ext cx="32004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 err="1">
                <a:solidFill>
                  <a:srgbClr val="F6F7F8"/>
                </a:solidFill>
              </a:rPr>
              <a:t>What is nearby, value drivers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68680" y="188366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8" name="Text 5"/>
          <p:cNvSpPr/>
          <p:nvPr/>
        </p:nvSpPr>
        <p:spPr>
          <a:xfrm>
            <a:off x="1069848" y="1874520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a 3.1 ha plot with marked boundaries</a:t>
            </a:r>
            <a:endParaRPr lang="en-US" sz="1620" dirty="0"/>
          </a:p>
        </p:txBody>
      </p:sp>
      <p:sp>
        <p:nvSpPr>
          <p:cNvPr id="9" name="Text 6"/>
          <p:cNvSpPr/>
          <p:nvPr/>
        </p:nvSpPr>
        <p:spPr>
          <a:xfrm>
            <a:off x="868680" y="254203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0" name="Text 7"/>
          <p:cNvSpPr/>
          <p:nvPr/>
        </p:nvSpPr>
        <p:spPr>
          <a:xfrm>
            <a:off x="1069848" y="2532888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higher on the map — a developing premium residential cluster</a:t>
            </a:r>
            <a:endParaRPr lang="en-US" sz="1620" dirty="0"/>
          </a:p>
        </p:txBody>
      </p:sp>
      <p:sp>
        <p:nvSpPr>
          <p:cNvPr id="11" name="Text 8"/>
          <p:cNvSpPr/>
          <p:nvPr/>
        </p:nvSpPr>
        <p:spPr>
          <a:xfrm>
            <a:off x="868680" y="320040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069848" y="3191256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nearby — infrastructure and production facilities</a:t>
            </a:r>
            <a:endParaRPr lang="en-US" sz="1620" dirty="0"/>
          </a:p>
        </p:txBody>
      </p:sp>
      <p:sp>
        <p:nvSpPr>
          <p:cNvPr id="13" name="Text 10"/>
          <p:cNvSpPr/>
          <p:nvPr/>
        </p:nvSpPr>
        <p:spPr>
          <a:xfrm>
            <a:off x="868680" y="385876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069848" y="3849624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about 20 minutes by car to Yerevan</a:t>
            </a:r>
            <a:endParaRPr lang="en-US" sz="1620" dirty="0"/>
          </a:p>
        </p:txBody>
      </p:sp>
      <p:sp>
        <p:nvSpPr>
          <p:cNvPr id="15" name="Text 12"/>
          <p:cNvSpPr/>
          <p:nvPr/>
        </p:nvSpPr>
        <p:spPr>
          <a:xfrm>
            <a:off x="822960" y="4709160"/>
            <a:ext cx="4069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dirty="0">
                <a:solidFill>
                  <a:srgbClr val="B7C0CA"/>
                </a:solidFill>
              </a:rPr>
              <a:t>This proximity increases investment appeal and makes the site more understandable for a future developer: the location already has context, not just an “empty field.”</a:t>
            </a:r>
            <a:endParaRPr lang="en-US" sz="1420" dirty="0"/>
          </a:p>
        </p:txBody>
      </p:sp>
      <p:sp>
        <p:nvSpPr>
          <p:cNvPr id="16" name="Shape 13"/>
          <p:cNvSpPr/>
          <p:nvPr/>
        </p:nvSpPr>
        <p:spPr>
          <a:xfrm>
            <a:off x="6144768" y="5303520"/>
            <a:ext cx="2103120" cy="502920"/>
          </a:xfrm>
          <a:prstGeom prst="roundRect">
            <a:avLst>
              <a:gd name="adj" fmla="val 9091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6263640" y="5458968"/>
            <a:ext cx="1828800" cy="1463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6F7F8"/>
                </a:solidFill>
              </a:rPr>
              <a:t>plot marked by outline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Monetization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4 scenarios in which the asset becomes more compelling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48640" y="141732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749808" y="155448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01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444752" y="154533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Boutique cottage development</a:t>
            </a:r>
            <a:endParaRPr lang="en-US" sz="1620" dirty="0"/>
          </a:p>
        </p:txBody>
      </p:sp>
      <p:sp>
        <p:nvSpPr>
          <p:cNvPr id="7" name="Text 5"/>
          <p:cNvSpPr/>
          <p:nvPr/>
        </p:nvSpPr>
        <p:spPr>
          <a:xfrm>
            <a:off x="1188720" y="202082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The plot can be positioned as an intimate project next to a premium environment.</a:t>
            </a:r>
            <a:endParaRPr lang="en-US" sz="1320" dirty="0"/>
          </a:p>
        </p:txBody>
      </p:sp>
      <p:sp>
        <p:nvSpPr>
          <p:cNvPr id="8" name="Shape 6"/>
          <p:cNvSpPr/>
          <p:nvPr/>
        </p:nvSpPr>
        <p:spPr>
          <a:xfrm>
            <a:off x="6172200" y="141732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6373368" y="155448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02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7068312" y="154533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Eco / resort format</a:t>
            </a:r>
            <a:endParaRPr lang="en-US" sz="1620" dirty="0"/>
          </a:p>
        </p:txBody>
      </p:sp>
      <p:sp>
        <p:nvSpPr>
          <p:cNvPr id="11" name="Text 9"/>
          <p:cNvSpPr/>
          <p:nvPr/>
        </p:nvSpPr>
        <p:spPr>
          <a:xfrm>
            <a:off x="6812280" y="202082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The natural surroundings and proximity to landmarks strengthen the tourism scenario.</a:t>
            </a:r>
            <a:endParaRPr lang="en-US" sz="1320" dirty="0"/>
          </a:p>
        </p:txBody>
      </p:sp>
      <p:sp>
        <p:nvSpPr>
          <p:cNvPr id="12" name="Shape 10"/>
          <p:cNvSpPr/>
          <p:nvPr/>
        </p:nvSpPr>
        <p:spPr>
          <a:xfrm>
            <a:off x="548640" y="352044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749808" y="365760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03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444752" y="364845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Sale by lots</a:t>
            </a:r>
            <a:endParaRPr lang="en-US" sz="1620" dirty="0"/>
          </a:p>
        </p:txBody>
      </p:sp>
      <p:sp>
        <p:nvSpPr>
          <p:cNvPr id="15" name="Text 13"/>
          <p:cNvSpPr/>
          <p:nvPr/>
        </p:nvSpPr>
        <p:spPr>
          <a:xfrm>
            <a:off x="1188720" y="412394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Dividing into 3 parts increases entry flexibility for different buyers.</a:t>
            </a:r>
            <a:endParaRPr lang="en-US" sz="1320" dirty="0"/>
          </a:p>
        </p:txBody>
      </p:sp>
      <p:sp>
        <p:nvSpPr>
          <p:cNvPr id="16" name="Shape 14"/>
          <p:cNvSpPr/>
          <p:nvPr/>
        </p:nvSpPr>
        <p:spPr>
          <a:xfrm>
            <a:off x="6172200" y="352044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6373368" y="365760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04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068312" y="364845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JV with a developer</a:t>
            </a:r>
            <a:endParaRPr lang="en-US" sz="1620" dirty="0"/>
          </a:p>
        </p:txBody>
      </p:sp>
      <p:sp>
        <p:nvSpPr>
          <p:cNvPr id="19" name="Text 17"/>
          <p:cNvSpPr/>
          <p:nvPr/>
        </p:nvSpPr>
        <p:spPr>
          <a:xfrm>
            <a:off x="6812280" y="412394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An option for a partnership model: land as a contribution to future capitalization.</a:t>
            </a:r>
            <a:endParaRPr lang="en-US" sz="1320" dirty="0"/>
          </a:p>
        </p:txBody>
      </p:sp>
      <p:sp>
        <p:nvSpPr>
          <p:cNvPr id="20" name="Text 18"/>
          <p:cNvSpPr/>
          <p:nvPr/>
        </p:nvSpPr>
        <p:spPr>
          <a:xfrm>
            <a:off x="594360" y="5989320"/>
            <a:ext cx="7863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8FA2B5"/>
                </a:solidFill>
              </a:rPr>
              <a:t>Important: the sales pitch focuses on potential and development scenarios, not on promises without supporting data.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Capitalization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Value-growth logic over a 36-month horizon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48640" y="1078992"/>
            <a:ext cx="7863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dirty="0">
                <a:solidFill>
                  <a:srgbClr val="B7C0CA"/>
                </a:solidFill>
              </a:rPr>
              <a:t>Base scenario from the current materials: value does not rise by itself, but after legal, project, and infrastructure packaging of the asset.</a:t>
            </a:r>
            <a:endParaRPr lang="en-US" sz="1420" dirty="0"/>
          </a:p>
        </p:txBody>
      </p:sp>
      <p:sp>
        <p:nvSpPr>
          <p:cNvPr id="5" name="Shape 3"/>
          <p:cNvSpPr/>
          <p:nvPr/>
        </p:nvSpPr>
        <p:spPr>
          <a:xfrm>
            <a:off x="640080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A2330"/>
          </a:solidFill>
          <a:ln w="12700">
            <a:solidFill>
              <a:srgbClr val="54B7FF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749808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Q4 2025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786384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Transaction and due diligence</a:t>
            </a:r>
            <a:endParaRPr lang="en-US" sz="1130" dirty="0"/>
          </a:p>
        </p:txBody>
      </p:sp>
      <p:sp>
        <p:nvSpPr>
          <p:cNvPr id="8" name="Text 6"/>
          <p:cNvSpPr/>
          <p:nvPr/>
        </p:nvSpPr>
        <p:spPr>
          <a:xfrm>
            <a:off x="749808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€2.0M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2569464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2679192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2026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715768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Re-registration, surveying, subdivision</a:t>
            </a:r>
            <a:endParaRPr lang="en-US" sz="1130" dirty="0"/>
          </a:p>
        </p:txBody>
      </p:sp>
      <p:sp>
        <p:nvSpPr>
          <p:cNvPr id="12" name="Text 10"/>
          <p:cNvSpPr/>
          <p:nvPr/>
        </p:nvSpPr>
        <p:spPr>
          <a:xfrm>
            <a:off x="2679192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€2,5–2,7 млн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4498848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4608576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H2 2026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4645152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Feasibility study, master plan, visuals, utility specs</a:t>
            </a:r>
            <a:endParaRPr lang="en-US" sz="1130" dirty="0"/>
          </a:p>
        </p:txBody>
      </p:sp>
      <p:sp>
        <p:nvSpPr>
          <p:cNvPr id="16" name="Text 14"/>
          <p:cNvSpPr/>
          <p:nvPr/>
        </p:nvSpPr>
        <p:spPr>
          <a:xfrm>
            <a:off x="4608576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€3,2–3,6 млн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6428232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6537960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2027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574536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Site preparation and access infrastructure</a:t>
            </a:r>
            <a:endParaRPr lang="en-US" sz="1130" dirty="0"/>
          </a:p>
        </p:txBody>
      </p:sp>
      <p:sp>
        <p:nvSpPr>
          <p:cNvPr id="20" name="Text 18"/>
          <p:cNvSpPr/>
          <p:nvPr/>
        </p:nvSpPr>
        <p:spPr>
          <a:xfrm>
            <a:off x="6537960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€4,0–4,6 млн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8357616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8467344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H2 2027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8503920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Demand growth, PR, and lot launch</a:t>
            </a:r>
            <a:endParaRPr lang="en-US" sz="1130" dirty="0"/>
          </a:p>
        </p:txBody>
      </p:sp>
      <p:sp>
        <p:nvSpPr>
          <p:cNvPr id="24" name="Text 22"/>
          <p:cNvSpPr/>
          <p:nvPr/>
        </p:nvSpPr>
        <p:spPr>
          <a:xfrm>
            <a:off x="8467344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€5,0–5,6 млн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10287000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10396728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2028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10433304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Exit: whole / lots / JV</a:t>
            </a:r>
            <a:endParaRPr lang="en-US" sz="1130" dirty="0"/>
          </a:p>
        </p:txBody>
      </p:sp>
      <p:sp>
        <p:nvSpPr>
          <p:cNvPr id="28" name="Text 26"/>
          <p:cNvSpPr/>
          <p:nvPr/>
        </p:nvSpPr>
        <p:spPr>
          <a:xfrm>
            <a:off x="10396728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8AAF6F"/>
                </a:solidFill>
              </a:rPr>
              <a:t>×2.3–×2.8 vs. entry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640080" y="3986784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0" dirty="0">
                <a:solidFill>
                  <a:srgbClr val="F6F7F8"/>
                </a:solidFill>
              </a:rPr>
              <a:t>This is the core sales story: the buyer enters at a point where value can be increased through asset preparation, not only through passive waiting.</a:t>
            </a:r>
            <a:endParaRPr lang="en-US" sz="1460" dirty="0"/>
          </a:p>
        </p:txBody>
      </p:sp>
      <p:sp>
        <p:nvSpPr>
          <p:cNvPr id="30" name="Shape 28"/>
          <p:cNvSpPr/>
          <p:nvPr/>
        </p:nvSpPr>
        <p:spPr>
          <a:xfrm>
            <a:off x="640080" y="4572000"/>
            <a:ext cx="10972800" cy="932688"/>
          </a:xfrm>
          <a:prstGeom prst="roundRect">
            <a:avLst>
              <a:gd name="adj" fmla="val 5882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1" name="Text 29"/>
          <p:cNvSpPr/>
          <p:nvPr/>
        </p:nvSpPr>
        <p:spPr>
          <a:xfrm>
            <a:off x="868680" y="4882896"/>
            <a:ext cx="103327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B7C0CA"/>
                </a:solidFill>
              </a:rPr>
              <a:t>In the presentation, this should be framed as a scenario model, not as guaranteed returns. That makes the offer look more serious and trustworthy.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Surroundings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The location supports both a lifestyle and a tourism narrative</a:t>
            </a:r>
            <a:endParaRPr lang="en-US" sz="2400" dirty="0"/>
          </a:p>
        </p:txBody>
      </p:sp>
      <p:pic>
        <p:nvPicPr>
          <p:cNvPr id="4" name="Image 0" descr="/mnt/data/attractions_crop.png"/>
          <p:cNvPicPr>
            <a:picLocks noChangeAspect="1"/>
          </p:cNvPicPr>
          <p:nvPr/>
        </p:nvPicPr>
        <p:blipFill>
          <a:blip r:embed="rId3"/>
          <a:srcRect l="11453" r="11453"/>
          <a:stretch/>
        </p:blipFill>
        <p:spPr>
          <a:xfrm>
            <a:off x="502920" y="1325880"/>
            <a:ext cx="7315200" cy="49834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046720" y="1325880"/>
            <a:ext cx="3611880" cy="4983480"/>
          </a:xfrm>
          <a:prstGeom prst="roundRect">
            <a:avLst>
              <a:gd name="adj" fmla="val 2025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8321040" y="1627632"/>
            <a:ext cx="24688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Near the plot: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275320" y="200253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8" name="Text 5"/>
          <p:cNvSpPr/>
          <p:nvPr/>
        </p:nvSpPr>
        <p:spPr>
          <a:xfrm>
            <a:off x="8476488" y="1993392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Garni and the temple complex</a:t>
            </a:r>
            <a:endParaRPr lang="en-US" sz="1530" dirty="0"/>
          </a:p>
        </p:txBody>
      </p:sp>
      <p:sp>
        <p:nvSpPr>
          <p:cNvPr id="9" name="Text 6"/>
          <p:cNvSpPr/>
          <p:nvPr/>
        </p:nvSpPr>
        <p:spPr>
          <a:xfrm>
            <a:off x="8275320" y="262432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0" name="Text 7"/>
          <p:cNvSpPr/>
          <p:nvPr/>
        </p:nvSpPr>
        <p:spPr>
          <a:xfrm>
            <a:off x="8476488" y="2615184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Geghard Monastery</a:t>
            </a:r>
            <a:endParaRPr lang="en-US" sz="1530" dirty="0"/>
          </a:p>
        </p:txBody>
      </p:sp>
      <p:sp>
        <p:nvSpPr>
          <p:cNvPr id="11" name="Text 8"/>
          <p:cNvSpPr/>
          <p:nvPr/>
        </p:nvSpPr>
        <p:spPr>
          <a:xfrm>
            <a:off x="8275320" y="32461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2" name="Text 9"/>
          <p:cNvSpPr/>
          <p:nvPr/>
        </p:nvSpPr>
        <p:spPr>
          <a:xfrm>
            <a:off x="8476488" y="3236976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Garni Canyon and the “Symphony of Stones”</a:t>
            </a:r>
            <a:endParaRPr lang="en-US" sz="1530" dirty="0"/>
          </a:p>
        </p:txBody>
      </p:sp>
      <p:sp>
        <p:nvSpPr>
          <p:cNvPr id="13" name="Text 10"/>
          <p:cNvSpPr/>
          <p:nvPr/>
        </p:nvSpPr>
        <p:spPr>
          <a:xfrm>
            <a:off x="8275320" y="38679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4" name="Text 11"/>
          <p:cNvSpPr/>
          <p:nvPr/>
        </p:nvSpPr>
        <p:spPr>
          <a:xfrm>
            <a:off x="8476488" y="3858768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Khosrov Reserve</a:t>
            </a:r>
            <a:endParaRPr lang="en-US" sz="1530" dirty="0"/>
          </a:p>
        </p:txBody>
      </p:sp>
      <p:sp>
        <p:nvSpPr>
          <p:cNvPr id="15" name="Text 12"/>
          <p:cNvSpPr/>
          <p:nvPr/>
        </p:nvSpPr>
        <p:spPr>
          <a:xfrm>
            <a:off x="8275320" y="448970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6" name="Text 13"/>
          <p:cNvSpPr/>
          <p:nvPr/>
        </p:nvSpPr>
        <p:spPr>
          <a:xfrm>
            <a:off x="8476488" y="4480560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scenic routes and natural views</a:t>
            </a:r>
            <a:endParaRPr lang="en-US" sz="1530" dirty="0"/>
          </a:p>
        </p:txBody>
      </p:sp>
      <p:sp>
        <p:nvSpPr>
          <p:cNvPr id="17" name="Text 14"/>
          <p:cNvSpPr/>
          <p:nvPr/>
        </p:nvSpPr>
        <p:spPr>
          <a:xfrm>
            <a:off x="8302752" y="5285232"/>
            <a:ext cx="292608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30" dirty="0">
                <a:solidFill>
                  <a:srgbClr val="B7C0CA"/>
                </a:solidFill>
              </a:rPr>
              <a:t>For the sale, this matters: the asset can be presented not only as “land for development,” but also as a site within a strong nature-and-tourism setting.</a:t>
            </a:r>
            <a:endParaRPr lang="en-US" sz="133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Terms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Deal structure and how to present the asset correctly to a buyer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48640" y="1325880"/>
            <a:ext cx="3657600" cy="4480560"/>
          </a:xfrm>
          <a:prstGeom prst="roundRect">
            <a:avLst>
              <a:gd name="adj" fmla="val 2000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04672" y="1627632"/>
            <a:ext cx="265176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What can already be stated with confidence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22960" y="202082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7" name="Text 5"/>
          <p:cNvSpPr/>
          <p:nvPr/>
        </p:nvSpPr>
        <p:spPr>
          <a:xfrm>
            <a:off x="1024128" y="2011680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plot area — 3.1 ha</a:t>
            </a:r>
            <a:endParaRPr lang="en-US" sz="1520" dirty="0"/>
          </a:p>
        </p:txBody>
      </p:sp>
      <p:sp>
        <p:nvSpPr>
          <p:cNvPr id="8" name="Text 6"/>
          <p:cNvSpPr/>
          <p:nvPr/>
        </p:nvSpPr>
        <p:spPr>
          <a:xfrm>
            <a:off x="822960" y="25603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9" name="Text 7"/>
          <p:cNvSpPr/>
          <p:nvPr/>
        </p:nvSpPr>
        <p:spPr>
          <a:xfrm>
            <a:off x="1024128" y="2551176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entry price — €2,000,000</a:t>
            </a:r>
            <a:endParaRPr lang="en-US" sz="1520" dirty="0"/>
          </a:p>
        </p:txBody>
      </p:sp>
      <p:sp>
        <p:nvSpPr>
          <p:cNvPr id="10" name="Text 8"/>
          <p:cNvSpPr/>
          <p:nvPr/>
        </p:nvSpPr>
        <p:spPr>
          <a:xfrm>
            <a:off x="822960" y="309981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1" name="Text 9"/>
          <p:cNvSpPr/>
          <p:nvPr/>
        </p:nvSpPr>
        <p:spPr>
          <a:xfrm>
            <a:off x="1024128" y="3090672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purchase format: whole plot or up to 3 shares</a:t>
            </a:r>
            <a:endParaRPr lang="en-US" sz="1520" dirty="0"/>
          </a:p>
        </p:txBody>
      </p:sp>
      <p:sp>
        <p:nvSpPr>
          <p:cNvPr id="12" name="Text 10"/>
          <p:cNvSpPr/>
          <p:nvPr/>
        </p:nvSpPr>
        <p:spPr>
          <a:xfrm>
            <a:off x="822960" y="36393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3" name="Text 11"/>
          <p:cNvSpPr/>
          <p:nvPr/>
        </p:nvSpPr>
        <p:spPr>
          <a:xfrm>
            <a:off x="1024128" y="3630168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legal status: agricultural land</a:t>
            </a:r>
            <a:endParaRPr lang="en-US" sz="1520" dirty="0"/>
          </a:p>
        </p:txBody>
      </p:sp>
      <p:sp>
        <p:nvSpPr>
          <p:cNvPr id="14" name="Text 12"/>
          <p:cNvSpPr/>
          <p:nvPr/>
        </p:nvSpPr>
        <p:spPr>
          <a:xfrm>
            <a:off x="822960" y="417880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5" name="Text 13"/>
          <p:cNvSpPr/>
          <p:nvPr/>
        </p:nvSpPr>
        <p:spPr>
          <a:xfrm>
            <a:off x="1024128" y="4169664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re-registration is free when buying the whole plot</a:t>
            </a:r>
            <a:endParaRPr lang="en-US" sz="1520" dirty="0"/>
          </a:p>
        </p:txBody>
      </p:sp>
      <p:sp>
        <p:nvSpPr>
          <p:cNvPr id="16" name="Text 14"/>
          <p:cNvSpPr/>
          <p:nvPr/>
        </p:nvSpPr>
        <p:spPr>
          <a:xfrm>
            <a:off x="822960" y="471830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7" name="Text 15"/>
          <p:cNvSpPr/>
          <p:nvPr/>
        </p:nvSpPr>
        <p:spPr>
          <a:xfrm>
            <a:off x="1024128" y="4709160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viewings by appointment</a:t>
            </a:r>
            <a:endParaRPr lang="en-US" sz="1520" dirty="0"/>
          </a:p>
        </p:txBody>
      </p:sp>
      <p:sp>
        <p:nvSpPr>
          <p:cNvPr id="18" name="Shape 16"/>
          <p:cNvSpPr/>
          <p:nvPr/>
        </p:nvSpPr>
        <p:spPr>
          <a:xfrm>
            <a:off x="4480560" y="1325880"/>
            <a:ext cx="7178040" cy="1965960"/>
          </a:xfrm>
          <a:prstGeom prst="roundRect">
            <a:avLst>
              <a:gd name="adj" fmla="val 3721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 17"/>
          <p:cNvSpPr/>
          <p:nvPr/>
        </p:nvSpPr>
        <p:spPr>
          <a:xfrm>
            <a:off x="4736592" y="1618488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C79B53"/>
                </a:solidFill>
              </a:rPr>
              <a:t>How to sell it more effectively</a:t>
            </a:r>
            <a:endParaRPr lang="en-US" sz="1700" dirty="0"/>
          </a:p>
        </p:txBody>
      </p:sp>
      <p:sp>
        <p:nvSpPr>
          <p:cNvPr id="20" name="Text 18"/>
          <p:cNvSpPr/>
          <p:nvPr/>
        </p:nvSpPr>
        <p:spPr>
          <a:xfrm>
            <a:off x="4736592" y="1965960"/>
            <a:ext cx="64922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Through the logic that “the investor is buying not empty land, but a future development product.” What matters: boundary map, video, development scenarios, document package, route from Yerevan, a quality landing page, and a strong sales PDF.</a:t>
            </a:r>
            <a:endParaRPr lang="en-US" sz="1520" dirty="0"/>
          </a:p>
        </p:txBody>
      </p:sp>
      <p:sp>
        <p:nvSpPr>
          <p:cNvPr id="21" name="Shape 19"/>
          <p:cNvSpPr/>
          <p:nvPr/>
        </p:nvSpPr>
        <p:spPr>
          <a:xfrm>
            <a:off x="4480560" y="3566160"/>
            <a:ext cx="7178040" cy="2212848"/>
          </a:xfrm>
          <a:prstGeom prst="roundRect">
            <a:avLst>
              <a:gd name="adj" fmla="val 3306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4736592" y="3858768"/>
            <a:ext cx="34747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F6F7F8"/>
                </a:solidFill>
              </a:rPr>
              <a:t>What should be added before the final launch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4736592" y="423367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4937760" y="4224528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up-to-date photos of the plot from 5–7 angles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4736592" y="46177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4937760" y="4608576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exact coordinates and route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4736592" y="500176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4937760" y="4992624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list of documents available on request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4736592" y="538581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4937760" y="5376672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utility information, if available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ero_dark2.png"/>
          <p:cNvPicPr>
            <a:picLocks noChangeAspect="1"/>
          </p:cNvPicPr>
          <p:nvPr/>
        </p:nvPicPr>
        <p:blipFill>
          <a:blip r:embed="rId3"/>
          <a:srcRect l="6946" r="694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2960" y="1051560"/>
            <a:ext cx="74980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F7F8"/>
                </a:solidFill>
              </a:rPr>
              <a:t>Next step — show the property and provide the materials package to an interested buyer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868680" y="2788920"/>
            <a:ext cx="3200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Ivan Bulaev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+7 905 329 42 77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info@erevan-goght.ru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818120" y="1828800"/>
            <a:ext cx="21945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79B53"/>
                </a:solidFill>
              </a:rPr>
              <a:t>Contact formats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818120" y="222199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8019288" y="221284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request a site visit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818120" y="277063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8019288" y="276148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receive the extended presentation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818120" y="331927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8019288" y="331012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discuss purchase of the whole plot or a share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7818120" y="38679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8019288" y="385876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propose a partnership / JV format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818120" y="4983480"/>
            <a:ext cx="2057400" cy="621792"/>
          </a:xfrm>
          <a:prstGeom prst="roundRect">
            <a:avLst>
              <a:gd name="adj" fmla="val 8824"/>
            </a:avLst>
          </a:prstGeom>
          <a:solidFill>
            <a:srgbClr val="C79B53"/>
          </a:solidFill>
          <a:ln w="12700">
            <a:solidFill>
              <a:srgbClr val="C79B53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12"/>
          <p:cNvSpPr/>
          <p:nvPr/>
        </p:nvSpPr>
        <p:spPr>
          <a:xfrm>
            <a:off x="7818120" y="5175504"/>
            <a:ext cx="20574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111"/>
                </a:solidFill>
              </a:rPr>
              <a:t>Schedule a call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11247120" cy="868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D8B46E"/>
                </a:solidFill>
                <a:latin typeface="Times New Roman"/>
              </a:defRPr>
            </a:pPr>
            <a:r>
              <a:t>Aerial view of the plot</a:t>
            </a:r>
          </a:p>
          <a:p>
            <a:pPr>
              <a:spcBef>
                <a:spcPts val="400"/>
              </a:spcBef>
              <a:defRPr sz="1100">
                <a:solidFill>
                  <a:srgbClr val="C4CAD2"/>
                </a:solidFill>
                <a:latin typeface="Arial"/>
              </a:defRPr>
            </a:pPr>
            <a:r>
              <a:t>Strong presentation visual: plot boundaries, surroundings, and location scale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" y="1143000"/>
            <a:ext cx="2194560" cy="27432"/>
          </a:xfrm>
          <a:prstGeom prst="rect">
            <a:avLst/>
          </a:prstGeom>
          <a:solidFill>
            <a:srgbClr val="D8B4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475488" y="1389888"/>
            <a:ext cx="11210544" cy="4992624"/>
          </a:xfrm>
          <a:prstGeom prst="roundRect">
            <a:avLst/>
          </a:prstGeom>
          <a:solidFill>
            <a:srgbClr val="101C2B"/>
          </a:solidFill>
          <a:ln w="15240">
            <a:solidFill>
              <a:srgbClr val="D8B4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4" descr="77d7baab-d408-5d3b-b549-2c4dcc65c4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417320"/>
            <a:ext cx="11155680" cy="49377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360" y="6382512"/>
            <a:ext cx="5303520" cy="347472"/>
          </a:xfrm>
          <a:prstGeom prst="roundRect">
            <a:avLst/>
          </a:prstGeom>
          <a:solidFill>
            <a:srgbClr val="0C1824"/>
          </a:solidFill>
          <a:ln>
            <a:solidFill>
              <a:srgbClr val="2236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31520" y="6428232"/>
            <a:ext cx="50292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F5F1E8"/>
                </a:solidFill>
                <a:latin typeface="Arial"/>
              </a:defRPr>
            </a:pPr>
            <a:r>
              <a:t>Actual plot visual: 3.1 ha, marked boundaries, nearby residential development.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rgbClr val="060C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02920" y="6537960"/>
            <a:ext cx="1097280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C4CAD2"/>
                </a:solidFill>
                <a:latin typeface="Arial"/>
              </a:defRPr>
            </a:pPr>
            <a:r>
              <a:t>Additional visual material for the sales packaging of the asset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935</Words>
  <Application>Microsoft Office PowerPoint</Application>
  <PresentationFormat>Широкоэкранный</PresentationFormat>
  <Paragraphs>159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Aptos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Инвестиционная презентация участка 3,1 га</dc:title>
  <dc:subject>Инвестиционный участок в Гогте</dc:subject>
  <dc:creator>OpenAI</dc:creator>
  <cp:lastModifiedBy>иван булаев</cp:lastModifiedBy>
  <cp:revision>3</cp:revision>
  <dcterms:created xsi:type="dcterms:W3CDTF">2026-04-23T20:29:00Z</dcterms:created>
  <dcterms:modified xsi:type="dcterms:W3CDTF">2026-04-23T20:50:39Z</dcterms:modified>
</cp:coreProperties>
</file>