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182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">
    <p:bg>
      <p:bgPr>
        <a:solidFill>
          <a:srgbClr val="0B0E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B0E13"/>
          </a:solidFill>
          <a:ln w="12700">
            <a:solidFill>
              <a:srgbClr val="0B0E1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 1"/>
          <p:cNvSpPr/>
          <p:nvPr/>
        </p:nvSpPr>
        <p:spPr>
          <a:xfrm>
            <a:off x="411480" y="6455664"/>
            <a:ext cx="192024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7F8A9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Erevan-Goght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11384280" y="6473952"/>
            <a:ext cx="384048" cy="36576"/>
          </a:xfrm>
          <a:prstGeom prst="rect">
            <a:avLst/>
          </a:prstGeom>
          <a:solidFill>
            <a:srgbClr val="C79B53"/>
          </a:solidFill>
          <a:ln w="12700">
            <a:solidFill>
              <a:srgbClr val="C79B5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hero_dark.png"/>
          <p:cNvPicPr>
            <a:picLocks noChangeAspect="1"/>
          </p:cNvPicPr>
          <p:nvPr/>
        </p:nvPicPr>
        <p:blipFill>
          <a:blip r:embed="rId3"/>
          <a:srcRect l="6946" r="6946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07977" y="505853"/>
            <a:ext cx="438912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ՆԵՐԴՐՈՒՄԱՅԻՆ ՀՈՂԱՄԱՍ ԳՈՂԹՈՒՄ</a:t>
            </a:r>
            <a:endParaRPr lang="en-US" sz="1050" dirty="0"/>
          </a:p>
        </p:txBody>
      </p:sp>
      <p:sp>
        <p:nvSpPr>
          <p:cNvPr id="4" name="Text 1"/>
          <p:cNvSpPr/>
          <p:nvPr/>
        </p:nvSpPr>
        <p:spPr>
          <a:xfrm>
            <a:off x="1107977" y="987552"/>
            <a:ext cx="6492240" cy="8412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700" b="1" dirty="0">
                <a:solidFill>
                  <a:srgbClr val="F6F7F8"/>
                </a:solidFill>
              </a:rPr>
              <a:t>3.1 հա Երևանին մոտ — ակտիվ, որը կարելի է ճիշտ փաթեթավորել և վաճառել ավելի բարձր արժեքով</a:t>
            </a:r>
            <a:endParaRPr lang="en-US" sz="2700" dirty="0"/>
          </a:p>
        </p:txBody>
      </p:sp>
      <p:sp>
        <p:nvSpPr>
          <p:cNvPr id="5" name="Text 2"/>
          <p:cNvSpPr/>
          <p:nvPr/>
        </p:nvSpPr>
        <p:spPr>
          <a:xfrm>
            <a:off x="1107977" y="2359152"/>
            <a:ext cx="5029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50" dirty="0">
                <a:solidFill>
                  <a:srgbClr val="E5E7EB"/>
                </a:solidFill>
              </a:rPr>
              <a:t>Պրեմիում լոկացիա, ռազմավարական շրջակա միջավայր և արժեքի աճի սցենարներ դևելոփերի, ներդրողի կամ գործընկերոջ համար։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685800" y="5230368"/>
            <a:ext cx="1417320" cy="914400"/>
          </a:xfrm>
          <a:prstGeom prst="roundRect">
            <a:avLst>
              <a:gd name="adj" fmla="val 8000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 4"/>
          <p:cNvSpPr/>
          <p:nvPr/>
        </p:nvSpPr>
        <p:spPr>
          <a:xfrm>
            <a:off x="822960" y="5367528"/>
            <a:ext cx="1143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3.1 հա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795528" y="5687568"/>
            <a:ext cx="119786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Մակերես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2240280" y="5230368"/>
            <a:ext cx="1417320" cy="914400"/>
          </a:xfrm>
          <a:prstGeom prst="roundRect">
            <a:avLst>
              <a:gd name="adj" fmla="val 8000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7"/>
          <p:cNvSpPr/>
          <p:nvPr/>
        </p:nvSpPr>
        <p:spPr>
          <a:xfrm>
            <a:off x="2377440" y="5367528"/>
            <a:ext cx="1143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€2.0 մլն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2350008" y="5791430"/>
            <a:ext cx="119786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Մուտքի գին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3794760" y="5230368"/>
            <a:ext cx="1417320" cy="914400"/>
          </a:xfrm>
          <a:prstGeom prst="roundRect">
            <a:avLst>
              <a:gd name="adj" fmla="val 8000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 10"/>
          <p:cNvSpPr/>
          <p:nvPr/>
        </p:nvSpPr>
        <p:spPr>
          <a:xfrm>
            <a:off x="3931920" y="5367528"/>
            <a:ext cx="1143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15–20 րոպե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3904488" y="5774436"/>
            <a:ext cx="119786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Մինչև Երևան</a:t>
            </a:r>
            <a:endParaRPr lang="en-US" sz="1050" dirty="0"/>
          </a:p>
        </p:txBody>
      </p:sp>
      <p:sp>
        <p:nvSpPr>
          <p:cNvPr id="15" name="Shape 12"/>
          <p:cNvSpPr/>
          <p:nvPr/>
        </p:nvSpPr>
        <p:spPr>
          <a:xfrm>
            <a:off x="5349240" y="5230368"/>
            <a:ext cx="1417320" cy="914400"/>
          </a:xfrm>
          <a:prstGeom prst="roundRect">
            <a:avLst>
              <a:gd name="adj" fmla="val 8000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6" name="Text 13"/>
          <p:cNvSpPr/>
          <p:nvPr/>
        </p:nvSpPr>
        <p:spPr>
          <a:xfrm>
            <a:off x="5486400" y="5367528"/>
            <a:ext cx="1143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մինչև 3 բաժնեմաս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5458968" y="5791430"/>
            <a:ext cx="119786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Գործարքի ձևաչափ</a:t>
            </a:r>
            <a:endParaRPr lang="en-US" sz="1050" dirty="0"/>
          </a:p>
        </p:txBody>
      </p:sp>
      <p:sp>
        <p:nvSpPr>
          <p:cNvPr id="18" name="Shape 15"/>
          <p:cNvSpPr/>
          <p:nvPr/>
        </p:nvSpPr>
        <p:spPr>
          <a:xfrm>
            <a:off x="8915400" y="5230368"/>
            <a:ext cx="1965960" cy="594360"/>
          </a:xfrm>
          <a:prstGeom prst="roundRect">
            <a:avLst>
              <a:gd name="adj" fmla="val 9231"/>
            </a:avLst>
          </a:prstGeom>
          <a:solidFill>
            <a:srgbClr val="C79B53"/>
          </a:solidFill>
          <a:ln w="12700">
            <a:solidFill>
              <a:srgbClr val="C79B53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9" name="Text 16"/>
          <p:cNvSpPr/>
          <p:nvPr/>
        </p:nvSpPr>
        <p:spPr>
          <a:xfrm>
            <a:off x="8915400" y="5385816"/>
            <a:ext cx="196596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11111"/>
                </a:solidFill>
              </a:rPr>
              <a:t>Հարցնել դիտում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8915400" y="5925312"/>
            <a:ext cx="1965960" cy="594360"/>
          </a:xfrm>
          <a:prstGeom prst="roundRect">
            <a:avLst>
              <a:gd name="adj" fmla="val 9231"/>
            </a:avLst>
          </a:prstGeom>
          <a:solidFill>
            <a:srgbClr val="FFFFFF">
              <a:alpha val="0"/>
            </a:srgbClr>
          </a:solidFill>
          <a:ln w="12700">
            <a:solidFill>
              <a:srgbClr val="FFFFFF">
                <a:alpha val="8000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1" name="Text 18"/>
          <p:cNvSpPr/>
          <p:nvPr/>
        </p:nvSpPr>
        <p:spPr>
          <a:xfrm>
            <a:off x="8915400" y="6089904"/>
            <a:ext cx="196596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6F7F8"/>
                </a:solidFill>
              </a:rPr>
              <a:t>Ստանալ ներկայացումը</a:t>
            </a:r>
            <a:endParaRPr lang="en-US"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2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320040"/>
            <a:ext cx="11247120" cy="8686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>
                <a:solidFill>
                  <a:srgbClr val="D8B46E"/>
                </a:solidFill>
                <a:latin typeface="Times New Roman"/>
              </a:defRPr>
            </a:pPr>
            <a:r>
              <a:t>Երթուղի Երևանից</a:t>
            </a:r>
          </a:p>
          <a:p>
            <a:pPr>
              <a:spcBef>
                <a:spcPts val="400"/>
              </a:spcBef>
              <a:defRPr sz="1100">
                <a:solidFill>
                  <a:srgbClr val="C4CAD2"/>
                </a:solidFill>
                <a:latin typeface="Arial"/>
              </a:defRPr>
            </a:pPr>
            <a:r>
              <a:t>Ներդրողի համար պարզ լոգիստիկա․ ճանապարհը դեպի օբյեկտ և մայրաքաղաքին մոտ լինելու փաստարկը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920" y="1143000"/>
            <a:ext cx="2194560" cy="27432"/>
          </a:xfrm>
          <a:prstGeom prst="rect">
            <a:avLst/>
          </a:prstGeom>
          <a:solidFill>
            <a:srgbClr val="D8B4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475488" y="1389888"/>
            <a:ext cx="11210544" cy="4992624"/>
          </a:xfrm>
          <a:prstGeom prst="roundRect">
            <a:avLst/>
          </a:prstGeom>
          <a:solidFill>
            <a:srgbClr val="101C2B"/>
          </a:solidFill>
          <a:ln w="15240">
            <a:solidFill>
              <a:srgbClr val="D8B4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5" name="Picture 4" descr="dcfd0829-192c-5a12-ade5-299b6a1b27b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417320"/>
            <a:ext cx="11155680" cy="49377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4360" y="6382512"/>
            <a:ext cx="5303520" cy="347472"/>
          </a:xfrm>
          <a:prstGeom prst="roundRect">
            <a:avLst/>
          </a:prstGeom>
          <a:solidFill>
            <a:srgbClr val="0C1824"/>
          </a:solidFill>
          <a:ln>
            <a:solidFill>
              <a:srgbClr val="22364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31520" y="6428232"/>
            <a:ext cx="50292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F5F1E8"/>
                </a:solidFill>
                <a:latin typeface="Arial"/>
              </a:defRPr>
            </a:pPr>
            <a:r>
              <a:t>Հարմար հասանելիություն հողամասին․ մոտ 38 կմ և մոտ 45 րոպե ճանապարհ Երևանից։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rgbClr val="060C1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02920" y="6537960"/>
            <a:ext cx="10972800" cy="1645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C4CAD2"/>
                </a:solidFill>
                <a:latin typeface="Arial"/>
              </a:defRPr>
            </a:pPr>
            <a:r>
              <a:t>Լրացուցիչ վիզուալ նյութ օբյեկտի վաճառող փաթեթավորման համար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24114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Դիրքավորում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Ինչու սա պարզապես հողատարածք չէ, այլ ներդրումային ակտիվ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502920" y="1188720"/>
            <a:ext cx="4754880" cy="4754880"/>
          </a:xfrm>
          <a:prstGeom prst="roundRect">
            <a:avLst>
              <a:gd name="adj" fmla="val 1923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 3"/>
          <p:cNvSpPr/>
          <p:nvPr/>
        </p:nvSpPr>
        <p:spPr>
          <a:xfrm>
            <a:off x="822960" y="1376258"/>
            <a:ext cx="3840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6F7F8"/>
                </a:solidFill>
              </a:rPr>
              <a:t>Օբյեկտն արդեն ունի շուկայական ուժեղ պատմություն․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868680" y="1911096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80" b="1" dirty="0">
                <a:solidFill>
                  <a:srgbClr val="C79B53"/>
                </a:solidFill>
              </a:rPr>
              <a:t>•</a:t>
            </a:r>
            <a:endParaRPr lang="en-US" sz="1980" dirty="0"/>
          </a:p>
        </p:txBody>
      </p:sp>
      <p:sp>
        <p:nvSpPr>
          <p:cNvPr id="7" name="Text 5"/>
          <p:cNvSpPr/>
          <p:nvPr/>
        </p:nvSpPr>
        <p:spPr>
          <a:xfrm>
            <a:off x="1069848" y="1901952"/>
            <a:ext cx="36850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80" dirty="0">
                <a:solidFill>
                  <a:srgbClr val="F6F7F8"/>
                </a:solidFill>
              </a:rPr>
              <a:t>գտնվում է Գողթի գեղատեսիլ շրջանում՝ Երևանի մոտ</a:t>
            </a:r>
            <a:endParaRPr lang="en-US" sz="1580" dirty="0"/>
          </a:p>
        </p:txBody>
      </p:sp>
      <p:sp>
        <p:nvSpPr>
          <p:cNvPr id="8" name="Text 6"/>
          <p:cNvSpPr/>
          <p:nvPr/>
        </p:nvSpPr>
        <p:spPr>
          <a:xfrm>
            <a:off x="868680" y="2523744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80" b="1" dirty="0">
                <a:solidFill>
                  <a:srgbClr val="C79B53"/>
                </a:solidFill>
              </a:rPr>
              <a:t>•</a:t>
            </a:r>
            <a:endParaRPr lang="en-US" sz="1980" dirty="0"/>
          </a:p>
        </p:txBody>
      </p:sp>
      <p:sp>
        <p:nvSpPr>
          <p:cNvPr id="9" name="Text 7"/>
          <p:cNvSpPr/>
          <p:nvPr/>
        </p:nvSpPr>
        <p:spPr>
          <a:xfrm>
            <a:off x="1069848" y="2514600"/>
            <a:ext cx="36850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80" dirty="0">
                <a:solidFill>
                  <a:srgbClr val="F6F7F8"/>
                </a:solidFill>
              </a:rPr>
              <a:t>հարևանությամբ կառուցվում է պրեմիում բնակելի ավան</a:t>
            </a:r>
            <a:endParaRPr lang="en-US" sz="1580" dirty="0"/>
          </a:p>
        </p:txBody>
      </p:sp>
      <p:sp>
        <p:nvSpPr>
          <p:cNvPr id="10" name="Text 8"/>
          <p:cNvSpPr/>
          <p:nvPr/>
        </p:nvSpPr>
        <p:spPr>
          <a:xfrm>
            <a:off x="868680" y="313639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80" b="1" dirty="0">
                <a:solidFill>
                  <a:srgbClr val="C79B53"/>
                </a:solidFill>
              </a:rPr>
              <a:t>•</a:t>
            </a:r>
            <a:endParaRPr lang="en-US" sz="1980" dirty="0"/>
          </a:p>
        </p:txBody>
      </p:sp>
      <p:sp>
        <p:nvSpPr>
          <p:cNvPr id="11" name="Text 9"/>
          <p:cNvSpPr/>
          <p:nvPr/>
        </p:nvSpPr>
        <p:spPr>
          <a:xfrm>
            <a:off x="1069848" y="3127248"/>
            <a:ext cx="36850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80" dirty="0">
                <a:solidFill>
                  <a:srgbClr val="F6F7F8"/>
                </a:solidFill>
              </a:rPr>
              <a:t>հնարավոր է գնել ամբողջությամբ կամ բաժնեմասերով</a:t>
            </a:r>
            <a:endParaRPr lang="en-US" sz="1580" dirty="0"/>
          </a:p>
        </p:txBody>
      </p:sp>
      <p:sp>
        <p:nvSpPr>
          <p:cNvPr id="12" name="Text 10"/>
          <p:cNvSpPr/>
          <p:nvPr/>
        </p:nvSpPr>
        <p:spPr>
          <a:xfrm>
            <a:off x="868680" y="3749040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80" b="1" dirty="0">
                <a:solidFill>
                  <a:srgbClr val="C79B53"/>
                </a:solidFill>
              </a:rPr>
              <a:t>•</a:t>
            </a:r>
            <a:endParaRPr lang="en-US" sz="1980" dirty="0"/>
          </a:p>
        </p:txBody>
      </p:sp>
      <p:sp>
        <p:nvSpPr>
          <p:cNvPr id="13" name="Text 11"/>
          <p:cNvSpPr/>
          <p:nvPr/>
        </p:nvSpPr>
        <p:spPr>
          <a:xfrm>
            <a:off x="1069848" y="3739896"/>
            <a:ext cx="36850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80" dirty="0">
                <a:solidFill>
                  <a:srgbClr val="F6F7F8"/>
                </a:solidFill>
              </a:rPr>
              <a:t>հարմար է բնակելի, տուրիստական կամ ներդրումային սցենարների համար</a:t>
            </a:r>
            <a:endParaRPr lang="en-US" sz="1580" dirty="0"/>
          </a:p>
        </p:txBody>
      </p:sp>
      <p:sp>
        <p:nvSpPr>
          <p:cNvPr id="14" name="Text 12"/>
          <p:cNvSpPr/>
          <p:nvPr/>
        </p:nvSpPr>
        <p:spPr>
          <a:xfrm>
            <a:off x="868680" y="4361688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80" b="1" dirty="0">
                <a:solidFill>
                  <a:srgbClr val="C79B53"/>
                </a:solidFill>
              </a:rPr>
              <a:t>•</a:t>
            </a:r>
            <a:endParaRPr lang="en-US" sz="1980" dirty="0"/>
          </a:p>
        </p:txBody>
      </p:sp>
      <p:sp>
        <p:nvSpPr>
          <p:cNvPr id="15" name="Text 13"/>
          <p:cNvSpPr/>
          <p:nvPr/>
        </p:nvSpPr>
        <p:spPr>
          <a:xfrm>
            <a:off x="1069848" y="4352544"/>
            <a:ext cx="36850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80" dirty="0">
                <a:solidFill>
                  <a:srgbClr val="F6F7F8"/>
                </a:solidFill>
              </a:rPr>
              <a:t>ունի ակտիվի վերափաթեթավորման և արժեքի աճի պոտենցիալ</a:t>
            </a:r>
            <a:endParaRPr lang="en-US" sz="1580" dirty="0"/>
          </a:p>
        </p:txBody>
      </p:sp>
      <p:sp>
        <p:nvSpPr>
          <p:cNvPr id="16" name="Text 14"/>
          <p:cNvSpPr/>
          <p:nvPr/>
        </p:nvSpPr>
        <p:spPr>
          <a:xfrm>
            <a:off x="5668589" y="1115568"/>
            <a:ext cx="2700931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79B53"/>
                </a:solidFill>
              </a:rPr>
              <a:t>Վաճառքի հիմնական գաղափար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623560" y="1783080"/>
            <a:ext cx="544068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500" b="1" dirty="0">
                <a:solidFill>
                  <a:srgbClr val="F6F7F8"/>
                </a:solidFill>
              </a:rPr>
              <a:t>Վաճառել ոչ թե «դատարկ հողատարածք», այլ հարթակ հաջորդ դևելոփերական քայլի համար։</a:t>
            </a:r>
            <a:endParaRPr lang="en-US" sz="2500" dirty="0"/>
          </a:p>
        </p:txBody>
      </p:sp>
      <p:sp>
        <p:nvSpPr>
          <p:cNvPr id="18" name="Text 16"/>
          <p:cNvSpPr/>
          <p:nvPr/>
        </p:nvSpPr>
        <p:spPr>
          <a:xfrm>
            <a:off x="5623560" y="2743200"/>
            <a:ext cx="534924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B7C0CA"/>
                </a:solidFill>
              </a:rPr>
              <a:t>Գնորդի համար կարևոր են ոչ միայն հեկտարները, այլ նաև այն, որ շուրջը արդեն ձևավորվում է պրեմիում միջավայր, իսկ լոկացիան համապատասխանում է lifestyle + tourism + capital growth ձևաչափին։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623560" y="4297680"/>
            <a:ext cx="1572768" cy="1051560"/>
          </a:xfrm>
          <a:prstGeom prst="roundRect">
            <a:avLst>
              <a:gd name="adj" fmla="val 6957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0" name="Text 18"/>
          <p:cNvSpPr/>
          <p:nvPr/>
        </p:nvSpPr>
        <p:spPr>
          <a:xfrm>
            <a:off x="5760720" y="4361688"/>
            <a:ext cx="1298448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€0</a:t>
            </a:r>
            <a:endParaRPr lang="en-US" sz="2100" dirty="0"/>
          </a:p>
        </p:txBody>
      </p:sp>
      <p:sp>
        <p:nvSpPr>
          <p:cNvPr id="21" name="Text 19"/>
          <p:cNvSpPr/>
          <p:nvPr/>
        </p:nvSpPr>
        <p:spPr>
          <a:xfrm>
            <a:off x="5733288" y="4754880"/>
            <a:ext cx="13533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Վերագրանցում</a:t>
            </a:r>
            <a:endParaRPr lang="en-US" sz="1050" dirty="0"/>
          </a:p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ամբողջությամբ գնելու դեպքում</a:t>
            </a:r>
            <a:endParaRPr lang="en-US" sz="1050" dirty="0"/>
          </a:p>
        </p:txBody>
      </p:sp>
      <p:sp>
        <p:nvSpPr>
          <p:cNvPr id="22" name="Shape 20"/>
          <p:cNvSpPr/>
          <p:nvPr/>
        </p:nvSpPr>
        <p:spPr>
          <a:xfrm>
            <a:off x="7333488" y="4229100"/>
            <a:ext cx="1572768" cy="1051560"/>
          </a:xfrm>
          <a:prstGeom prst="roundRect">
            <a:avLst>
              <a:gd name="adj" fmla="val 6957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3" name="Text 21"/>
          <p:cNvSpPr/>
          <p:nvPr/>
        </p:nvSpPr>
        <p:spPr>
          <a:xfrm>
            <a:off x="7470648" y="4307169"/>
            <a:ext cx="1298448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դիտում</a:t>
            </a:r>
            <a:endParaRPr lang="en-US" sz="2100" dirty="0"/>
          </a:p>
        </p:txBody>
      </p:sp>
      <p:sp>
        <p:nvSpPr>
          <p:cNvPr id="24" name="Text 22"/>
          <p:cNvSpPr/>
          <p:nvPr/>
        </p:nvSpPr>
        <p:spPr>
          <a:xfrm>
            <a:off x="7443216" y="4833812"/>
            <a:ext cx="13533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Ցանկացած ժամանակ</a:t>
            </a:r>
            <a:endParaRPr lang="en-US" sz="1050" dirty="0"/>
          </a:p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պայմանավորվածությամբ</a:t>
            </a:r>
            <a:endParaRPr lang="en-US" sz="1050" dirty="0"/>
          </a:p>
        </p:txBody>
      </p:sp>
      <p:sp>
        <p:nvSpPr>
          <p:cNvPr id="25" name="Shape 23"/>
          <p:cNvSpPr/>
          <p:nvPr/>
        </p:nvSpPr>
        <p:spPr>
          <a:xfrm>
            <a:off x="9043416" y="4297680"/>
            <a:ext cx="1572768" cy="1051560"/>
          </a:xfrm>
          <a:prstGeom prst="roundRect">
            <a:avLst>
              <a:gd name="adj" fmla="val 6957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6" name="Text 24"/>
          <p:cNvSpPr/>
          <p:nvPr/>
        </p:nvSpPr>
        <p:spPr>
          <a:xfrm>
            <a:off x="9125712" y="4379286"/>
            <a:ext cx="1380744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F6F7F8"/>
                </a:solidFill>
              </a:rPr>
              <a:t>JV / 3 լոտ</a:t>
            </a:r>
            <a:endParaRPr lang="en-US" sz="2100" dirty="0"/>
          </a:p>
        </p:txBody>
      </p:sp>
      <p:sp>
        <p:nvSpPr>
          <p:cNvPr id="27" name="Text 25"/>
          <p:cNvSpPr/>
          <p:nvPr/>
        </p:nvSpPr>
        <p:spPr>
          <a:xfrm>
            <a:off x="9153144" y="4864608"/>
            <a:ext cx="1353312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Ճկունություն</a:t>
            </a:r>
            <a:endParaRPr lang="en-US" sz="1050" dirty="0"/>
          </a:p>
          <a:p>
            <a:pPr marL="0" indent="0" algn="ctr">
              <a:buNone/>
            </a:pPr>
            <a:r>
              <a:rPr lang="en-US" sz="1050" dirty="0">
                <a:solidFill>
                  <a:srgbClr val="B7C0CA"/>
                </a:solidFill>
              </a:rPr>
              <a:t>գործարքի կառուցվածքի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Լոկացիա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Ռազմավարական շրջապատը մեծացնում է ակտիվի արժեքը</a:t>
            </a:r>
            <a:endParaRPr lang="en-US" sz="2400" dirty="0"/>
          </a:p>
        </p:txBody>
      </p:sp>
      <p:pic>
        <p:nvPicPr>
          <p:cNvPr id="4" name="Image 0" descr="/mnt/data/map_crop.png"/>
          <p:cNvPicPr>
            <a:picLocks noChangeAspect="1"/>
          </p:cNvPicPr>
          <p:nvPr/>
        </p:nvPicPr>
        <p:blipFill>
          <a:blip r:embed="rId3"/>
          <a:srcRect l="4732" r="4732"/>
          <a:stretch/>
        </p:blipFill>
        <p:spPr>
          <a:xfrm>
            <a:off x="5943600" y="1234440"/>
            <a:ext cx="5715000" cy="498348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02920" y="1234440"/>
            <a:ext cx="4892040" cy="4434840"/>
          </a:xfrm>
          <a:prstGeom prst="roundRect">
            <a:avLst>
              <a:gd name="adj" fmla="val 2062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 3"/>
          <p:cNvSpPr/>
          <p:nvPr/>
        </p:nvSpPr>
        <p:spPr>
          <a:xfrm>
            <a:off x="745323" y="1416457"/>
            <a:ext cx="32004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 err="1">
                <a:solidFill>
                  <a:srgbClr val="F6F7F8"/>
                </a:solidFill>
              </a:rPr>
              <a:t>Ինչ կա մոտակայքում, արժեքի գործոններ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868680" y="1883664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20" b="1" dirty="0">
                <a:solidFill>
                  <a:srgbClr val="C79B53"/>
                </a:solidFill>
              </a:rPr>
              <a:t>•</a:t>
            </a:r>
            <a:endParaRPr lang="en-US" sz="2020" dirty="0"/>
          </a:p>
        </p:txBody>
      </p:sp>
      <p:sp>
        <p:nvSpPr>
          <p:cNvPr id="8" name="Text 5"/>
          <p:cNvSpPr/>
          <p:nvPr/>
        </p:nvSpPr>
        <p:spPr>
          <a:xfrm>
            <a:off x="1069848" y="1874520"/>
            <a:ext cx="3867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20" dirty="0">
                <a:solidFill>
                  <a:srgbClr val="F6F7F8"/>
                </a:solidFill>
              </a:rPr>
              <a:t>3.1 հա հողամաս՝ նշված սահմաններով</a:t>
            </a:r>
            <a:endParaRPr lang="en-US" sz="1620" dirty="0"/>
          </a:p>
        </p:txBody>
      </p:sp>
      <p:sp>
        <p:nvSpPr>
          <p:cNvPr id="9" name="Text 6"/>
          <p:cNvSpPr/>
          <p:nvPr/>
        </p:nvSpPr>
        <p:spPr>
          <a:xfrm>
            <a:off x="868680" y="254203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20" b="1" dirty="0">
                <a:solidFill>
                  <a:srgbClr val="C79B53"/>
                </a:solidFill>
              </a:rPr>
              <a:t>•</a:t>
            </a:r>
            <a:endParaRPr lang="en-US" sz="2020" dirty="0"/>
          </a:p>
        </p:txBody>
      </p:sp>
      <p:sp>
        <p:nvSpPr>
          <p:cNvPr id="10" name="Text 7"/>
          <p:cNvSpPr/>
          <p:nvPr/>
        </p:nvSpPr>
        <p:spPr>
          <a:xfrm>
            <a:off x="1069848" y="2532888"/>
            <a:ext cx="3867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20" dirty="0">
                <a:solidFill>
                  <a:srgbClr val="F6F7F8"/>
                </a:solidFill>
              </a:rPr>
              <a:t>քարտեզի վերևում՝ զարգացող պրեմիում բնակելի կլաստեր</a:t>
            </a:r>
            <a:endParaRPr lang="en-US" sz="1620" dirty="0"/>
          </a:p>
        </p:txBody>
      </p:sp>
      <p:sp>
        <p:nvSpPr>
          <p:cNvPr id="11" name="Text 8"/>
          <p:cNvSpPr/>
          <p:nvPr/>
        </p:nvSpPr>
        <p:spPr>
          <a:xfrm>
            <a:off x="868680" y="3200400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20" b="1" dirty="0">
                <a:solidFill>
                  <a:srgbClr val="C79B53"/>
                </a:solidFill>
              </a:rPr>
              <a:t>•</a:t>
            </a:r>
            <a:endParaRPr lang="en-US" sz="2020" dirty="0"/>
          </a:p>
        </p:txBody>
      </p:sp>
      <p:sp>
        <p:nvSpPr>
          <p:cNvPr id="12" name="Text 9"/>
          <p:cNvSpPr/>
          <p:nvPr/>
        </p:nvSpPr>
        <p:spPr>
          <a:xfrm>
            <a:off x="1069848" y="3191256"/>
            <a:ext cx="3867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20" dirty="0">
                <a:solidFill>
                  <a:srgbClr val="F6F7F8"/>
                </a:solidFill>
              </a:rPr>
              <a:t>մոտակայքում՝ ենթակառուցվածքային և արտադրական օբյեկտներ</a:t>
            </a:r>
            <a:endParaRPr lang="en-US" sz="1620" dirty="0"/>
          </a:p>
        </p:txBody>
      </p:sp>
      <p:sp>
        <p:nvSpPr>
          <p:cNvPr id="13" name="Text 10"/>
          <p:cNvSpPr/>
          <p:nvPr/>
        </p:nvSpPr>
        <p:spPr>
          <a:xfrm>
            <a:off x="868680" y="3858768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20" b="1" dirty="0">
                <a:solidFill>
                  <a:srgbClr val="C79B53"/>
                </a:solidFill>
              </a:rPr>
              <a:t>•</a:t>
            </a:r>
            <a:endParaRPr lang="en-US" sz="2020" dirty="0"/>
          </a:p>
        </p:txBody>
      </p:sp>
      <p:sp>
        <p:nvSpPr>
          <p:cNvPr id="14" name="Text 11"/>
          <p:cNvSpPr/>
          <p:nvPr/>
        </p:nvSpPr>
        <p:spPr>
          <a:xfrm>
            <a:off x="1069848" y="3849624"/>
            <a:ext cx="3867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20" dirty="0">
                <a:solidFill>
                  <a:srgbClr val="F6F7F8"/>
                </a:solidFill>
              </a:rPr>
              <a:t>մոտ 20 րոպե մեքենայով մինչև Երևան</a:t>
            </a:r>
            <a:endParaRPr lang="en-US" sz="1620" dirty="0"/>
          </a:p>
        </p:txBody>
      </p:sp>
      <p:sp>
        <p:nvSpPr>
          <p:cNvPr id="15" name="Text 12"/>
          <p:cNvSpPr/>
          <p:nvPr/>
        </p:nvSpPr>
        <p:spPr>
          <a:xfrm>
            <a:off x="822960" y="4709160"/>
            <a:ext cx="406908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20" dirty="0">
                <a:solidFill>
                  <a:srgbClr val="B7C0CA"/>
                </a:solidFill>
              </a:rPr>
              <a:t>Այս հարևանությունը բարձրացնում է ներդրումային գրավչությունը և հողամասը դարձնում ավելի հասկանալի ապագա դևելոփերի համար․ լոկացիան արդեն ունի կոնտեքստ, ոչ թե պարզապես «դատարկ դաշտ»։</a:t>
            </a:r>
            <a:endParaRPr lang="en-US" sz="1420" dirty="0"/>
          </a:p>
        </p:txBody>
      </p:sp>
      <p:sp>
        <p:nvSpPr>
          <p:cNvPr id="16" name="Shape 13"/>
          <p:cNvSpPr/>
          <p:nvPr/>
        </p:nvSpPr>
        <p:spPr>
          <a:xfrm>
            <a:off x="6144768" y="5303520"/>
            <a:ext cx="2103120" cy="502920"/>
          </a:xfrm>
          <a:prstGeom prst="roundRect">
            <a:avLst>
              <a:gd name="adj" fmla="val 9091"/>
            </a:avLst>
          </a:prstGeom>
          <a:solidFill>
            <a:srgbClr val="000000">
              <a:alpha val="80000"/>
            </a:srgbClr>
          </a:solidFill>
          <a:ln w="127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7" name="Text 14"/>
          <p:cNvSpPr/>
          <p:nvPr/>
        </p:nvSpPr>
        <p:spPr>
          <a:xfrm>
            <a:off x="6263640" y="5458968"/>
            <a:ext cx="1828800" cy="1463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F6F7F8"/>
                </a:solidFill>
              </a:rPr>
              <a:t>հողամասը նշված է ուրվագծով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Մոնետիզացիա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4 սցենար, որոնց դեպքում օբյեկտը ներկայացվում է ավելի ուժեղ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548640" y="1417320"/>
            <a:ext cx="5440680" cy="1691640"/>
          </a:xfrm>
          <a:prstGeom prst="roundRect">
            <a:avLst>
              <a:gd name="adj" fmla="val 4324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 3"/>
          <p:cNvSpPr/>
          <p:nvPr/>
        </p:nvSpPr>
        <p:spPr>
          <a:xfrm>
            <a:off x="749808" y="1554480"/>
            <a:ext cx="5029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01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1444752" y="1545336"/>
            <a:ext cx="376732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20" b="1" dirty="0">
                <a:solidFill>
                  <a:srgbClr val="F6F7F8"/>
                </a:solidFill>
              </a:rPr>
              <a:t>Ակումբային քոթեջային կառուցապատում</a:t>
            </a:r>
            <a:endParaRPr lang="en-US" sz="1620" dirty="0"/>
          </a:p>
        </p:txBody>
      </p:sp>
      <p:sp>
        <p:nvSpPr>
          <p:cNvPr id="7" name="Text 5"/>
          <p:cNvSpPr/>
          <p:nvPr/>
        </p:nvSpPr>
        <p:spPr>
          <a:xfrm>
            <a:off x="1188720" y="2020824"/>
            <a:ext cx="42976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dirty="0">
                <a:solidFill>
                  <a:srgbClr val="B7C0CA"/>
                </a:solidFill>
              </a:rPr>
              <a:t>Հողամասը կարելի է ներկայացնել որպես կամերային նախագիծ պրեմիում միջավայրի հարևանությամբ։</a:t>
            </a:r>
            <a:endParaRPr lang="en-US" sz="1320" dirty="0"/>
          </a:p>
        </p:txBody>
      </p:sp>
      <p:sp>
        <p:nvSpPr>
          <p:cNvPr id="8" name="Shape 6"/>
          <p:cNvSpPr/>
          <p:nvPr/>
        </p:nvSpPr>
        <p:spPr>
          <a:xfrm>
            <a:off x="6172200" y="1417320"/>
            <a:ext cx="5440680" cy="1691640"/>
          </a:xfrm>
          <a:prstGeom prst="roundRect">
            <a:avLst>
              <a:gd name="adj" fmla="val 4324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9" name="Text 7"/>
          <p:cNvSpPr/>
          <p:nvPr/>
        </p:nvSpPr>
        <p:spPr>
          <a:xfrm>
            <a:off x="6373368" y="1554480"/>
            <a:ext cx="5029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02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7068312" y="1545336"/>
            <a:ext cx="376732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20" b="1" dirty="0">
                <a:solidFill>
                  <a:srgbClr val="F6F7F8"/>
                </a:solidFill>
              </a:rPr>
              <a:t>Eco / resort ձևաչափ</a:t>
            </a:r>
            <a:endParaRPr lang="en-US" sz="1620" dirty="0"/>
          </a:p>
        </p:txBody>
      </p:sp>
      <p:sp>
        <p:nvSpPr>
          <p:cNvPr id="11" name="Text 9"/>
          <p:cNvSpPr/>
          <p:nvPr/>
        </p:nvSpPr>
        <p:spPr>
          <a:xfrm>
            <a:off x="6812280" y="2020824"/>
            <a:ext cx="42976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dirty="0">
                <a:solidFill>
                  <a:srgbClr val="B7C0CA"/>
                </a:solidFill>
              </a:rPr>
              <a:t>Բնական միջավայրը և տեսարժան վայրերի մոտ լինելը ուժեղացնում են տուրիստական սցենարը։</a:t>
            </a:r>
            <a:endParaRPr lang="en-US" sz="1320" dirty="0"/>
          </a:p>
        </p:txBody>
      </p:sp>
      <p:sp>
        <p:nvSpPr>
          <p:cNvPr id="12" name="Shape 10"/>
          <p:cNvSpPr/>
          <p:nvPr/>
        </p:nvSpPr>
        <p:spPr>
          <a:xfrm>
            <a:off x="548640" y="3520440"/>
            <a:ext cx="5440680" cy="1691640"/>
          </a:xfrm>
          <a:prstGeom prst="roundRect">
            <a:avLst>
              <a:gd name="adj" fmla="val 4324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 11"/>
          <p:cNvSpPr/>
          <p:nvPr/>
        </p:nvSpPr>
        <p:spPr>
          <a:xfrm>
            <a:off x="749808" y="3657600"/>
            <a:ext cx="5029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03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1444752" y="3648456"/>
            <a:ext cx="376732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20" b="1" dirty="0">
                <a:solidFill>
                  <a:srgbClr val="F6F7F8"/>
                </a:solidFill>
              </a:rPr>
              <a:t>Վաճառք լոտերով</a:t>
            </a:r>
            <a:endParaRPr lang="en-US" sz="1620" dirty="0"/>
          </a:p>
        </p:txBody>
      </p:sp>
      <p:sp>
        <p:nvSpPr>
          <p:cNvPr id="15" name="Text 13"/>
          <p:cNvSpPr/>
          <p:nvPr/>
        </p:nvSpPr>
        <p:spPr>
          <a:xfrm>
            <a:off x="1188720" y="4123944"/>
            <a:ext cx="42976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dirty="0">
                <a:solidFill>
                  <a:srgbClr val="B7C0CA"/>
                </a:solidFill>
              </a:rPr>
              <a:t>3 մասի բաժանումը մեծացնում է մուտքի ճկունությունը տարբեր գնորդների համար։</a:t>
            </a:r>
            <a:endParaRPr lang="en-US" sz="1320" dirty="0"/>
          </a:p>
        </p:txBody>
      </p:sp>
      <p:sp>
        <p:nvSpPr>
          <p:cNvPr id="16" name="Shape 14"/>
          <p:cNvSpPr/>
          <p:nvPr/>
        </p:nvSpPr>
        <p:spPr>
          <a:xfrm>
            <a:off x="6172200" y="3520440"/>
            <a:ext cx="5440680" cy="1691640"/>
          </a:xfrm>
          <a:prstGeom prst="roundRect">
            <a:avLst>
              <a:gd name="adj" fmla="val 4324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7" name="Text 15"/>
          <p:cNvSpPr/>
          <p:nvPr/>
        </p:nvSpPr>
        <p:spPr>
          <a:xfrm>
            <a:off x="6373368" y="3657600"/>
            <a:ext cx="5029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04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7068312" y="3648456"/>
            <a:ext cx="3767328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20" b="1" dirty="0">
                <a:solidFill>
                  <a:srgbClr val="F6F7F8"/>
                </a:solidFill>
              </a:rPr>
              <a:t>JV դևելոփերի հետ</a:t>
            </a:r>
            <a:endParaRPr lang="en-US" sz="1620" dirty="0"/>
          </a:p>
        </p:txBody>
      </p:sp>
      <p:sp>
        <p:nvSpPr>
          <p:cNvPr id="19" name="Text 17"/>
          <p:cNvSpPr/>
          <p:nvPr/>
        </p:nvSpPr>
        <p:spPr>
          <a:xfrm>
            <a:off x="6812280" y="4123944"/>
            <a:ext cx="429768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20" dirty="0">
                <a:solidFill>
                  <a:srgbClr val="B7C0CA"/>
                </a:solidFill>
              </a:rPr>
              <a:t>Գործընկերային մոդելի տարբերակ՝ հողը որպես ներդրում ապագա կապիտալացման մեջ։</a:t>
            </a:r>
            <a:endParaRPr lang="en-US" sz="1320" dirty="0"/>
          </a:p>
        </p:txBody>
      </p:sp>
      <p:sp>
        <p:nvSpPr>
          <p:cNvPr id="20" name="Text 18"/>
          <p:cNvSpPr/>
          <p:nvPr/>
        </p:nvSpPr>
        <p:spPr>
          <a:xfrm>
            <a:off x="594360" y="5989320"/>
            <a:ext cx="78638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8FA2B5"/>
                </a:solidFill>
              </a:rPr>
              <a:t>Կարևոր է․ վաճառքում շեշտը դրվում է պոտենցիալի և զարգացման սցենարների վրա, ոչ թե չհաստատված խոստումների։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Կապիտալիզացիա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Արժեքի աճի տրամաբանություն 36 ամսվա հորիզոնում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548640" y="1234440"/>
            <a:ext cx="78638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20" dirty="0">
                <a:solidFill>
                  <a:srgbClr val="B7C0CA"/>
                </a:solidFill>
              </a:rPr>
              <a:t>Ընթացիկ նյութերից բխող բազային սցենար․ արժեքը չի աճում ինքն իրեն, այլ ակտիվի իրավական, նախագծային և ենթակառուցվածքային փաթեթավորումից հետո։</a:t>
            </a:r>
            <a:endParaRPr lang="en-US" sz="1420" dirty="0"/>
          </a:p>
        </p:txBody>
      </p:sp>
      <p:sp>
        <p:nvSpPr>
          <p:cNvPr id="5" name="Shape 3"/>
          <p:cNvSpPr/>
          <p:nvPr/>
        </p:nvSpPr>
        <p:spPr>
          <a:xfrm>
            <a:off x="640080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A2330"/>
          </a:solidFill>
          <a:ln w="12700">
            <a:solidFill>
              <a:srgbClr val="54B7FF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 4"/>
          <p:cNvSpPr/>
          <p:nvPr/>
        </p:nvSpPr>
        <p:spPr>
          <a:xfrm>
            <a:off x="749808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Q4 2025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786384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Գործարք և due diligence</a:t>
            </a:r>
            <a:endParaRPr lang="en-US" sz="1130" dirty="0"/>
          </a:p>
        </p:txBody>
      </p:sp>
      <p:sp>
        <p:nvSpPr>
          <p:cNvPr id="8" name="Text 6"/>
          <p:cNvSpPr/>
          <p:nvPr/>
        </p:nvSpPr>
        <p:spPr>
          <a:xfrm>
            <a:off x="749808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54B7FF"/>
                </a:solidFill>
              </a:rPr>
              <a:t>€2.0 մլն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2569464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8"/>
          <p:cNvSpPr/>
          <p:nvPr/>
        </p:nvSpPr>
        <p:spPr>
          <a:xfrm>
            <a:off x="2679192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H1 2026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2715768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Վերագրանցում, չափագրում, բաժանում</a:t>
            </a:r>
            <a:endParaRPr lang="en-US" sz="1130" dirty="0"/>
          </a:p>
        </p:txBody>
      </p:sp>
      <p:sp>
        <p:nvSpPr>
          <p:cNvPr id="12" name="Text 10"/>
          <p:cNvSpPr/>
          <p:nvPr/>
        </p:nvSpPr>
        <p:spPr>
          <a:xfrm>
            <a:off x="2679192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54B7FF"/>
                </a:solidFill>
              </a:rPr>
              <a:t>€2,5–2,7 млн</a:t>
            </a:r>
            <a:endParaRPr lang="en-US" sz="1250" dirty="0"/>
          </a:p>
        </p:txBody>
      </p:sp>
      <p:sp>
        <p:nvSpPr>
          <p:cNvPr id="13" name="Shape 11"/>
          <p:cNvSpPr/>
          <p:nvPr/>
        </p:nvSpPr>
        <p:spPr>
          <a:xfrm>
            <a:off x="4498848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4" name="Text 12"/>
          <p:cNvSpPr/>
          <p:nvPr/>
        </p:nvSpPr>
        <p:spPr>
          <a:xfrm>
            <a:off x="4608576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H2 2026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4645152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ՏՏՀ, masterplan, վիզուալիզացիաներ, տեխնիկական պայմաններ</a:t>
            </a:r>
            <a:endParaRPr lang="en-US" sz="1130" dirty="0"/>
          </a:p>
        </p:txBody>
      </p:sp>
      <p:sp>
        <p:nvSpPr>
          <p:cNvPr id="16" name="Text 14"/>
          <p:cNvSpPr/>
          <p:nvPr/>
        </p:nvSpPr>
        <p:spPr>
          <a:xfrm>
            <a:off x="4608576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54B7FF"/>
                </a:solidFill>
              </a:rPr>
              <a:t>€3,2–3,6 млн</a:t>
            </a:r>
            <a:endParaRPr lang="en-US" sz="1250" dirty="0"/>
          </a:p>
        </p:txBody>
      </p:sp>
      <p:sp>
        <p:nvSpPr>
          <p:cNvPr id="17" name="Shape 15"/>
          <p:cNvSpPr/>
          <p:nvPr/>
        </p:nvSpPr>
        <p:spPr>
          <a:xfrm>
            <a:off x="6428232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8" name="Text 16"/>
          <p:cNvSpPr/>
          <p:nvPr/>
        </p:nvSpPr>
        <p:spPr>
          <a:xfrm>
            <a:off x="6537960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H1 2027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6574536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Տարածքի և մուտքային ենթակառուցվածքի նախապատրաստում</a:t>
            </a:r>
            <a:endParaRPr lang="en-US" sz="1130" dirty="0"/>
          </a:p>
        </p:txBody>
      </p:sp>
      <p:sp>
        <p:nvSpPr>
          <p:cNvPr id="20" name="Text 18"/>
          <p:cNvSpPr/>
          <p:nvPr/>
        </p:nvSpPr>
        <p:spPr>
          <a:xfrm>
            <a:off x="6537960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54B7FF"/>
                </a:solidFill>
              </a:rPr>
              <a:t>€4,0–4,6 млн</a:t>
            </a:r>
            <a:endParaRPr lang="en-US" sz="1250" dirty="0"/>
          </a:p>
        </p:txBody>
      </p:sp>
      <p:sp>
        <p:nvSpPr>
          <p:cNvPr id="21" name="Shape 19"/>
          <p:cNvSpPr/>
          <p:nvPr/>
        </p:nvSpPr>
        <p:spPr>
          <a:xfrm>
            <a:off x="8357616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2" name="Text 20"/>
          <p:cNvSpPr/>
          <p:nvPr/>
        </p:nvSpPr>
        <p:spPr>
          <a:xfrm>
            <a:off x="8467344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H2 2027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8503920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Պահանջարկի աճ, PR և լոտերի շուկա դուրսբերում</a:t>
            </a:r>
            <a:endParaRPr lang="en-US" sz="1130" dirty="0"/>
          </a:p>
        </p:txBody>
      </p:sp>
      <p:sp>
        <p:nvSpPr>
          <p:cNvPr id="24" name="Text 22"/>
          <p:cNvSpPr/>
          <p:nvPr/>
        </p:nvSpPr>
        <p:spPr>
          <a:xfrm>
            <a:off x="8467344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54B7FF"/>
                </a:solidFill>
              </a:rPr>
              <a:t>€5,0–5,6 млн</a:t>
            </a:r>
            <a:endParaRPr lang="en-US" sz="1250" dirty="0"/>
          </a:p>
        </p:txBody>
      </p:sp>
      <p:sp>
        <p:nvSpPr>
          <p:cNvPr id="25" name="Shape 23"/>
          <p:cNvSpPr/>
          <p:nvPr/>
        </p:nvSpPr>
        <p:spPr>
          <a:xfrm>
            <a:off x="10287000" y="1901952"/>
            <a:ext cx="1783080" cy="1737360"/>
          </a:xfrm>
          <a:prstGeom prst="roundRect">
            <a:avLst>
              <a:gd name="adj" fmla="val 3158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6" name="Text 24"/>
          <p:cNvSpPr/>
          <p:nvPr/>
        </p:nvSpPr>
        <p:spPr>
          <a:xfrm>
            <a:off x="10396728" y="2039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50" b="1" dirty="0">
                <a:solidFill>
                  <a:srgbClr val="C79B53"/>
                </a:solidFill>
              </a:rPr>
              <a:t>H1 2028</a:t>
            </a:r>
            <a:endParaRPr lang="en-US" sz="1050" dirty="0"/>
          </a:p>
        </p:txBody>
      </p:sp>
      <p:sp>
        <p:nvSpPr>
          <p:cNvPr id="27" name="Text 25"/>
          <p:cNvSpPr/>
          <p:nvPr/>
        </p:nvSpPr>
        <p:spPr>
          <a:xfrm>
            <a:off x="10433304" y="2377440"/>
            <a:ext cx="1490472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30" b="1" dirty="0">
                <a:solidFill>
                  <a:srgbClr val="F6F7F8"/>
                </a:solidFill>
              </a:rPr>
              <a:t>Ելք՝ whole / lots / JV</a:t>
            </a:r>
            <a:endParaRPr lang="en-US" sz="1130" dirty="0"/>
          </a:p>
        </p:txBody>
      </p:sp>
      <p:sp>
        <p:nvSpPr>
          <p:cNvPr id="28" name="Text 26"/>
          <p:cNvSpPr/>
          <p:nvPr/>
        </p:nvSpPr>
        <p:spPr>
          <a:xfrm>
            <a:off x="10396728" y="3182112"/>
            <a:ext cx="155448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50" b="1" dirty="0">
                <a:solidFill>
                  <a:srgbClr val="8AAF6F"/>
                </a:solidFill>
              </a:rPr>
              <a:t>×2.3–×2.8 մուտքի նկատմամբ</a:t>
            </a:r>
            <a:endParaRPr lang="en-US" sz="1250" dirty="0"/>
          </a:p>
        </p:txBody>
      </p:sp>
      <p:sp>
        <p:nvSpPr>
          <p:cNvPr id="29" name="Text 27"/>
          <p:cNvSpPr/>
          <p:nvPr/>
        </p:nvSpPr>
        <p:spPr>
          <a:xfrm>
            <a:off x="640080" y="3986784"/>
            <a:ext cx="10972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60" dirty="0">
                <a:solidFill>
                  <a:srgbClr val="F6F7F8"/>
                </a:solidFill>
              </a:rPr>
              <a:t>Սա է վաճառող պատմությունը․ գնորդը մտնում է այն կետում, որտեղ արժեքը կարելի է մեծացնել ակտիվի նախապատրաստման հաշվին, ոչ միայն պասիվ սպասումով։</a:t>
            </a:r>
            <a:endParaRPr lang="en-US" sz="1460" dirty="0"/>
          </a:p>
        </p:txBody>
      </p:sp>
      <p:sp>
        <p:nvSpPr>
          <p:cNvPr id="30" name="Shape 28"/>
          <p:cNvSpPr/>
          <p:nvPr/>
        </p:nvSpPr>
        <p:spPr>
          <a:xfrm>
            <a:off x="640080" y="4572000"/>
            <a:ext cx="10972800" cy="932688"/>
          </a:xfrm>
          <a:prstGeom prst="roundRect">
            <a:avLst>
              <a:gd name="adj" fmla="val 5882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1" name="Text 29"/>
          <p:cNvSpPr/>
          <p:nvPr/>
        </p:nvSpPr>
        <p:spPr>
          <a:xfrm>
            <a:off x="868680" y="4882896"/>
            <a:ext cx="1033272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B7C0CA"/>
                </a:solidFill>
              </a:rPr>
              <a:t>Ներկայացման մեջ կարևոր է դա մատուցել որպես սցենարային մոդել, ոչ թե որպես երաշխավորված եկամտաբերություն։ Այդպես առաջարկը ավելի լուրջ է թվում և ավելի մեծ վստահություն է առաջացնում։</a:t>
            </a:r>
            <a:endParaRPr lang="en-US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Շրջապատ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Լոկացիան աշխատում է և lifestyle, և tourism narrative ուղղություններով</a:t>
            </a:r>
            <a:endParaRPr lang="en-US" sz="2400" dirty="0"/>
          </a:p>
        </p:txBody>
      </p:sp>
      <p:pic>
        <p:nvPicPr>
          <p:cNvPr id="4" name="Image 0" descr="/mnt/data/attractions_crop.png"/>
          <p:cNvPicPr>
            <a:picLocks noChangeAspect="1"/>
          </p:cNvPicPr>
          <p:nvPr/>
        </p:nvPicPr>
        <p:blipFill>
          <a:blip r:embed="rId3"/>
          <a:srcRect l="11453" r="11453"/>
          <a:stretch/>
        </p:blipFill>
        <p:spPr>
          <a:xfrm>
            <a:off x="502920" y="1325880"/>
            <a:ext cx="7315200" cy="498348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8046720" y="1325880"/>
            <a:ext cx="3611880" cy="4983480"/>
          </a:xfrm>
          <a:prstGeom prst="roundRect">
            <a:avLst>
              <a:gd name="adj" fmla="val 2025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 3"/>
          <p:cNvSpPr/>
          <p:nvPr/>
        </p:nvSpPr>
        <p:spPr>
          <a:xfrm>
            <a:off x="8321040" y="1627632"/>
            <a:ext cx="246888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6F7F8"/>
                </a:solidFill>
              </a:rPr>
              <a:t>Հողամասի մոտակայքում՝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8275320" y="2002536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30" b="1" dirty="0">
                <a:solidFill>
                  <a:srgbClr val="C79B53"/>
                </a:solidFill>
              </a:rPr>
              <a:t>•</a:t>
            </a:r>
            <a:endParaRPr lang="en-US" sz="1930" dirty="0"/>
          </a:p>
        </p:txBody>
      </p:sp>
      <p:sp>
        <p:nvSpPr>
          <p:cNvPr id="8" name="Text 5"/>
          <p:cNvSpPr/>
          <p:nvPr/>
        </p:nvSpPr>
        <p:spPr>
          <a:xfrm>
            <a:off x="8476488" y="1993392"/>
            <a:ext cx="27706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30" dirty="0">
                <a:solidFill>
                  <a:srgbClr val="F6F7F8"/>
                </a:solidFill>
              </a:rPr>
              <a:t>Գառնի և տաճարային համալիրը</a:t>
            </a:r>
            <a:endParaRPr lang="en-US" sz="1530" dirty="0"/>
          </a:p>
        </p:txBody>
      </p:sp>
      <p:sp>
        <p:nvSpPr>
          <p:cNvPr id="9" name="Text 6"/>
          <p:cNvSpPr/>
          <p:nvPr/>
        </p:nvSpPr>
        <p:spPr>
          <a:xfrm>
            <a:off x="8275320" y="2624328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30" b="1" dirty="0">
                <a:solidFill>
                  <a:srgbClr val="C79B53"/>
                </a:solidFill>
              </a:rPr>
              <a:t>•</a:t>
            </a:r>
            <a:endParaRPr lang="en-US" sz="1930" dirty="0"/>
          </a:p>
        </p:txBody>
      </p:sp>
      <p:sp>
        <p:nvSpPr>
          <p:cNvPr id="10" name="Text 7"/>
          <p:cNvSpPr/>
          <p:nvPr/>
        </p:nvSpPr>
        <p:spPr>
          <a:xfrm>
            <a:off x="8476488" y="2615184"/>
            <a:ext cx="27706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30" dirty="0">
                <a:solidFill>
                  <a:srgbClr val="F6F7F8"/>
                </a:solidFill>
              </a:rPr>
              <a:t>Գեղարդի վանք</a:t>
            </a:r>
            <a:endParaRPr lang="en-US" sz="1530" dirty="0"/>
          </a:p>
        </p:txBody>
      </p:sp>
      <p:sp>
        <p:nvSpPr>
          <p:cNvPr id="11" name="Text 8"/>
          <p:cNvSpPr/>
          <p:nvPr/>
        </p:nvSpPr>
        <p:spPr>
          <a:xfrm>
            <a:off x="8275320" y="3246120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30" b="1" dirty="0">
                <a:solidFill>
                  <a:srgbClr val="C79B53"/>
                </a:solidFill>
              </a:rPr>
              <a:t>•</a:t>
            </a:r>
            <a:endParaRPr lang="en-US" sz="1930" dirty="0"/>
          </a:p>
        </p:txBody>
      </p:sp>
      <p:sp>
        <p:nvSpPr>
          <p:cNvPr id="12" name="Text 9"/>
          <p:cNvSpPr/>
          <p:nvPr/>
        </p:nvSpPr>
        <p:spPr>
          <a:xfrm>
            <a:off x="8476488" y="3236976"/>
            <a:ext cx="27706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30" dirty="0">
                <a:solidFill>
                  <a:srgbClr val="F6F7F8"/>
                </a:solidFill>
              </a:rPr>
              <a:t>Գառնիի կիրճ և «Քարերի սիմֆոնիա»</a:t>
            </a:r>
            <a:endParaRPr lang="en-US" sz="1530" dirty="0"/>
          </a:p>
        </p:txBody>
      </p:sp>
      <p:sp>
        <p:nvSpPr>
          <p:cNvPr id="13" name="Text 10"/>
          <p:cNvSpPr/>
          <p:nvPr/>
        </p:nvSpPr>
        <p:spPr>
          <a:xfrm>
            <a:off x="8275320" y="386791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30" b="1" dirty="0">
                <a:solidFill>
                  <a:srgbClr val="C79B53"/>
                </a:solidFill>
              </a:rPr>
              <a:t>•</a:t>
            </a:r>
            <a:endParaRPr lang="en-US" sz="1930" dirty="0"/>
          </a:p>
        </p:txBody>
      </p:sp>
      <p:sp>
        <p:nvSpPr>
          <p:cNvPr id="14" name="Text 11"/>
          <p:cNvSpPr/>
          <p:nvPr/>
        </p:nvSpPr>
        <p:spPr>
          <a:xfrm>
            <a:off x="8476488" y="3858768"/>
            <a:ext cx="27706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30" dirty="0">
                <a:solidFill>
                  <a:srgbClr val="F6F7F8"/>
                </a:solidFill>
              </a:rPr>
              <a:t>Խոսրովի արգելոց</a:t>
            </a:r>
            <a:endParaRPr lang="en-US" sz="1530" dirty="0"/>
          </a:p>
        </p:txBody>
      </p:sp>
      <p:sp>
        <p:nvSpPr>
          <p:cNvPr id="15" name="Text 12"/>
          <p:cNvSpPr/>
          <p:nvPr/>
        </p:nvSpPr>
        <p:spPr>
          <a:xfrm>
            <a:off x="8275320" y="4489704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30" b="1" dirty="0">
                <a:solidFill>
                  <a:srgbClr val="C79B53"/>
                </a:solidFill>
              </a:rPr>
              <a:t>•</a:t>
            </a:r>
            <a:endParaRPr lang="en-US" sz="1930" dirty="0"/>
          </a:p>
        </p:txBody>
      </p:sp>
      <p:sp>
        <p:nvSpPr>
          <p:cNvPr id="16" name="Text 13"/>
          <p:cNvSpPr/>
          <p:nvPr/>
        </p:nvSpPr>
        <p:spPr>
          <a:xfrm>
            <a:off x="8476488" y="4480560"/>
            <a:ext cx="277063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30" dirty="0">
                <a:solidFill>
                  <a:srgbClr val="F6F7F8"/>
                </a:solidFill>
              </a:rPr>
              <a:t>գեղատեսիլ երթուղիներ և բնական տեսարաններ</a:t>
            </a:r>
            <a:endParaRPr lang="en-US" sz="1530" dirty="0"/>
          </a:p>
        </p:txBody>
      </p:sp>
      <p:sp>
        <p:nvSpPr>
          <p:cNvPr id="17" name="Text 14"/>
          <p:cNvSpPr/>
          <p:nvPr/>
        </p:nvSpPr>
        <p:spPr>
          <a:xfrm>
            <a:off x="8302752" y="5285232"/>
            <a:ext cx="292608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30" dirty="0">
                <a:solidFill>
                  <a:srgbClr val="B7C0CA"/>
                </a:solidFill>
              </a:rPr>
              <a:t>Վաճառքի համար սա կարևոր է․ օբյեկտը կարելի է հիմնավորել ոչ միայն որպես «կառուցապատման հող», այլ նաև որպես հարթակ ուժեղ բնա-տուրիստական միջավայրում։</a:t>
            </a:r>
            <a:endParaRPr lang="en-US" sz="133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32004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C79B53"/>
                </a:solidFill>
              </a:rPr>
              <a:t>Պայմաններ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4066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F6F7F8"/>
                </a:solidFill>
              </a:rPr>
              <a:t>Գործարքի կառուցվածքը և ինչպես ճիշտ ներկայացնել օբյեկտը գնորդին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533400" y="1196484"/>
            <a:ext cx="3657600" cy="4480560"/>
          </a:xfrm>
          <a:prstGeom prst="roundRect">
            <a:avLst>
              <a:gd name="adj" fmla="val 2000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 3"/>
          <p:cNvSpPr/>
          <p:nvPr/>
        </p:nvSpPr>
        <p:spPr>
          <a:xfrm>
            <a:off x="804672" y="1627632"/>
            <a:ext cx="265176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6F7F8"/>
                </a:solidFill>
              </a:rPr>
              <a:t>Ինչ արդեն կարելի է վստահորեն հայտարարել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822960" y="2020824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7" name="Text 5"/>
          <p:cNvSpPr/>
          <p:nvPr/>
        </p:nvSpPr>
        <p:spPr>
          <a:xfrm>
            <a:off x="1024128" y="2157984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հողամասի մակերեսը՝ 3.1 հա</a:t>
            </a:r>
            <a:endParaRPr lang="en-US" sz="1520" dirty="0"/>
          </a:p>
        </p:txBody>
      </p:sp>
      <p:sp>
        <p:nvSpPr>
          <p:cNvPr id="8" name="Text 6"/>
          <p:cNvSpPr/>
          <p:nvPr/>
        </p:nvSpPr>
        <p:spPr>
          <a:xfrm>
            <a:off x="822960" y="2560320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9" name="Text 7"/>
          <p:cNvSpPr/>
          <p:nvPr/>
        </p:nvSpPr>
        <p:spPr>
          <a:xfrm>
            <a:off x="1024128" y="2551176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մուտքի գինը՝ €2,000,000</a:t>
            </a:r>
            <a:endParaRPr lang="en-US" sz="1520" dirty="0"/>
          </a:p>
        </p:txBody>
      </p:sp>
      <p:sp>
        <p:nvSpPr>
          <p:cNvPr id="10" name="Text 8"/>
          <p:cNvSpPr/>
          <p:nvPr/>
        </p:nvSpPr>
        <p:spPr>
          <a:xfrm>
            <a:off x="822960" y="3099816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11" name="Text 9"/>
          <p:cNvSpPr/>
          <p:nvPr/>
        </p:nvSpPr>
        <p:spPr>
          <a:xfrm>
            <a:off x="1024128" y="3090672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գնման ձևաչափ՝ ամբողջությամբ կամ մինչև 3 բաժնեմաս</a:t>
            </a:r>
            <a:endParaRPr lang="en-US" sz="1520" dirty="0"/>
          </a:p>
        </p:txBody>
      </p:sp>
      <p:sp>
        <p:nvSpPr>
          <p:cNvPr id="12" name="Text 10"/>
          <p:cNvSpPr/>
          <p:nvPr/>
        </p:nvSpPr>
        <p:spPr>
          <a:xfrm>
            <a:off x="822960" y="363931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13" name="Text 11"/>
          <p:cNvSpPr/>
          <p:nvPr/>
        </p:nvSpPr>
        <p:spPr>
          <a:xfrm>
            <a:off x="1024128" y="3630168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իրավական կարգավիճակ՝ գյուղատնտեսական հող</a:t>
            </a:r>
            <a:endParaRPr lang="en-US" sz="1520" dirty="0"/>
          </a:p>
        </p:txBody>
      </p:sp>
      <p:sp>
        <p:nvSpPr>
          <p:cNvPr id="14" name="Text 12"/>
          <p:cNvSpPr/>
          <p:nvPr/>
        </p:nvSpPr>
        <p:spPr>
          <a:xfrm>
            <a:off x="822960" y="4178808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15" name="Text 13"/>
          <p:cNvSpPr/>
          <p:nvPr/>
        </p:nvSpPr>
        <p:spPr>
          <a:xfrm>
            <a:off x="1024128" y="4169664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ամբողջ հողամասը գնելու դեպքում վերագրանցումն անվճար է</a:t>
            </a:r>
            <a:endParaRPr lang="en-US" sz="1520" dirty="0"/>
          </a:p>
        </p:txBody>
      </p:sp>
      <p:sp>
        <p:nvSpPr>
          <p:cNvPr id="16" name="Text 14"/>
          <p:cNvSpPr/>
          <p:nvPr/>
        </p:nvSpPr>
        <p:spPr>
          <a:xfrm>
            <a:off x="822960" y="4718304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920" b="1" dirty="0">
                <a:solidFill>
                  <a:srgbClr val="C79B53"/>
                </a:solidFill>
              </a:rPr>
              <a:t>•</a:t>
            </a:r>
            <a:endParaRPr lang="en-US" sz="1920" dirty="0"/>
          </a:p>
        </p:txBody>
      </p:sp>
      <p:sp>
        <p:nvSpPr>
          <p:cNvPr id="17" name="Text 15"/>
          <p:cNvSpPr/>
          <p:nvPr/>
        </p:nvSpPr>
        <p:spPr>
          <a:xfrm>
            <a:off x="1024128" y="4709160"/>
            <a:ext cx="281635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դիտումները՝ պայմանավորվածությամբ</a:t>
            </a:r>
            <a:endParaRPr lang="en-US" sz="1520" dirty="0"/>
          </a:p>
        </p:txBody>
      </p:sp>
      <p:sp>
        <p:nvSpPr>
          <p:cNvPr id="18" name="Shape 16"/>
          <p:cNvSpPr/>
          <p:nvPr/>
        </p:nvSpPr>
        <p:spPr>
          <a:xfrm>
            <a:off x="4480560" y="1325880"/>
            <a:ext cx="7178040" cy="1965960"/>
          </a:xfrm>
          <a:prstGeom prst="roundRect">
            <a:avLst>
              <a:gd name="adj" fmla="val 3721"/>
            </a:avLst>
          </a:prstGeom>
          <a:solidFill>
            <a:srgbClr val="171E29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9" name="Text 17"/>
          <p:cNvSpPr/>
          <p:nvPr/>
        </p:nvSpPr>
        <p:spPr>
          <a:xfrm>
            <a:off x="4736592" y="1618488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C79B53"/>
                </a:solidFill>
              </a:rPr>
              <a:t>Ինչպես վաճառել ավելի ուժեղ</a:t>
            </a:r>
            <a:endParaRPr lang="en-US" sz="1700" dirty="0"/>
          </a:p>
        </p:txBody>
      </p:sp>
      <p:sp>
        <p:nvSpPr>
          <p:cNvPr id="20" name="Text 18"/>
          <p:cNvSpPr/>
          <p:nvPr/>
        </p:nvSpPr>
        <p:spPr>
          <a:xfrm>
            <a:off x="4736592" y="2174374"/>
            <a:ext cx="649224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20" dirty="0">
                <a:solidFill>
                  <a:srgbClr val="F6F7F8"/>
                </a:solidFill>
              </a:rPr>
              <a:t>Այն տրամաբանությամբ, որ «ներդրողը գնում է ոչ թե դատարկ հող, այլ ապագա դևելոփերական արտադրանք»։ Կարևոր են՝ սահմանների քարտեզը, տեսանյութը, զարգացման սցենարները, փաստաթղթերի փաթեթը, երթուղին Երևանից, որակյալ landing page-ը և վաճառող PDF փաթեթավորումը։</a:t>
            </a:r>
            <a:endParaRPr lang="en-US" sz="1520" dirty="0"/>
          </a:p>
        </p:txBody>
      </p:sp>
      <p:sp>
        <p:nvSpPr>
          <p:cNvPr id="21" name="Shape 19"/>
          <p:cNvSpPr/>
          <p:nvPr/>
        </p:nvSpPr>
        <p:spPr>
          <a:xfrm>
            <a:off x="4480560" y="3566160"/>
            <a:ext cx="7178040" cy="2212848"/>
          </a:xfrm>
          <a:prstGeom prst="roundRect">
            <a:avLst>
              <a:gd name="adj" fmla="val 3306"/>
            </a:avLst>
          </a:prstGeom>
          <a:solidFill>
            <a:srgbClr val="131922"/>
          </a:solidFill>
          <a:ln w="12700">
            <a:solidFill>
              <a:srgbClr val="25304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2" name="Text 20"/>
          <p:cNvSpPr/>
          <p:nvPr/>
        </p:nvSpPr>
        <p:spPr>
          <a:xfrm>
            <a:off x="4736592" y="3781044"/>
            <a:ext cx="34747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50" b="1" dirty="0">
                <a:solidFill>
                  <a:srgbClr val="F6F7F8"/>
                </a:solidFill>
              </a:rPr>
              <a:t>Ինչ արժե ավելացնել մինչև վերջնական մեկնարկը</a:t>
            </a:r>
            <a:endParaRPr lang="en-US" sz="1650" dirty="0"/>
          </a:p>
        </p:txBody>
      </p:sp>
      <p:sp>
        <p:nvSpPr>
          <p:cNvPr id="23" name="Text 21"/>
          <p:cNvSpPr/>
          <p:nvPr/>
        </p:nvSpPr>
        <p:spPr>
          <a:xfrm>
            <a:off x="4736592" y="423367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•</a:t>
            </a:r>
            <a:endParaRPr lang="en-US" sz="1800" dirty="0"/>
          </a:p>
        </p:txBody>
      </p:sp>
      <p:sp>
        <p:nvSpPr>
          <p:cNvPr id="24" name="Text 22"/>
          <p:cNvSpPr/>
          <p:nvPr/>
        </p:nvSpPr>
        <p:spPr>
          <a:xfrm>
            <a:off x="4937760" y="4224528"/>
            <a:ext cx="6153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B7C0CA"/>
                </a:solidFill>
              </a:rPr>
              <a:t>հողամասի թարմ լուսանկարներ 5–7 անկյուններից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4736592" y="4617720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•</a:t>
            </a:r>
            <a:endParaRPr lang="en-US" sz="1800" dirty="0"/>
          </a:p>
        </p:txBody>
      </p:sp>
      <p:sp>
        <p:nvSpPr>
          <p:cNvPr id="26" name="Text 24"/>
          <p:cNvSpPr/>
          <p:nvPr/>
        </p:nvSpPr>
        <p:spPr>
          <a:xfrm>
            <a:off x="4937760" y="4608576"/>
            <a:ext cx="6153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B7C0CA"/>
                </a:solidFill>
              </a:rPr>
              <a:t>ճշգրիտ կոորդինատներ և երթուղի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4736592" y="5001768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•</a:t>
            </a:r>
            <a:endParaRPr lang="en-US" sz="1800" dirty="0"/>
          </a:p>
        </p:txBody>
      </p:sp>
      <p:sp>
        <p:nvSpPr>
          <p:cNvPr id="28" name="Text 26"/>
          <p:cNvSpPr/>
          <p:nvPr/>
        </p:nvSpPr>
        <p:spPr>
          <a:xfrm>
            <a:off x="4937760" y="4992624"/>
            <a:ext cx="6153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B7C0CA"/>
                </a:solidFill>
              </a:rPr>
              <a:t>փաստաթղթերի ցանկ ըստ հարցման</a:t>
            </a:r>
            <a:endParaRPr lang="en-US" sz="1400" dirty="0"/>
          </a:p>
        </p:txBody>
      </p:sp>
      <p:sp>
        <p:nvSpPr>
          <p:cNvPr id="29" name="Text 27"/>
          <p:cNvSpPr/>
          <p:nvPr/>
        </p:nvSpPr>
        <p:spPr>
          <a:xfrm>
            <a:off x="4736592" y="5385816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C79B53"/>
                </a:solidFill>
              </a:rPr>
              <a:t>•</a:t>
            </a:r>
            <a:endParaRPr lang="en-US" sz="1800" dirty="0"/>
          </a:p>
        </p:txBody>
      </p:sp>
      <p:sp>
        <p:nvSpPr>
          <p:cNvPr id="30" name="Text 28"/>
          <p:cNvSpPr/>
          <p:nvPr/>
        </p:nvSpPr>
        <p:spPr>
          <a:xfrm>
            <a:off x="4937760" y="5376672"/>
            <a:ext cx="615391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B7C0CA"/>
                </a:solidFill>
              </a:rPr>
              <a:t>կոմունիկացիաների մասին տվյալներ, եթե կան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hero_dark2.png"/>
          <p:cNvPicPr>
            <a:picLocks noChangeAspect="1"/>
          </p:cNvPicPr>
          <p:nvPr/>
        </p:nvPicPr>
        <p:blipFill>
          <a:blip r:embed="rId3"/>
          <a:srcRect l="6946" r="6946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2960" y="1051560"/>
            <a:ext cx="749808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F6F7F8"/>
                </a:solidFill>
              </a:rPr>
              <a:t>Հաջորդ քայլը՝ ցույց տալ օբյեկտը և փոխանցել նյութերի փաթեթը հետաքրքրված գնորդին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868680" y="2788920"/>
            <a:ext cx="32004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F6F7F8"/>
                </a:solidFill>
              </a:rPr>
              <a:t>Иван Булаев</a:t>
            </a:r>
            <a:endParaRPr lang="en-US" sz="2100" dirty="0"/>
          </a:p>
          <a:p>
            <a:pPr marL="0" indent="0">
              <a:buNone/>
            </a:pPr>
            <a:r>
              <a:rPr lang="en-US" sz="2100" b="1" dirty="0">
                <a:solidFill>
                  <a:srgbClr val="F6F7F8"/>
                </a:solidFill>
              </a:rPr>
              <a:t>+7 905 329 42 77</a:t>
            </a:r>
            <a:endParaRPr lang="en-US" sz="2100" dirty="0"/>
          </a:p>
          <a:p>
            <a:pPr marL="0" indent="0">
              <a:buNone/>
            </a:pPr>
            <a:r>
              <a:rPr lang="en-US" sz="2100" b="1" dirty="0">
                <a:solidFill>
                  <a:srgbClr val="F6F7F8"/>
                </a:solidFill>
              </a:rPr>
              <a:t>info@erevan-goght.ru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7818120" y="1828800"/>
            <a:ext cx="21945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C79B53"/>
                </a:solidFill>
              </a:rPr>
              <a:t>Դիմելու ձևաչափեր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818120" y="222199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50" b="1" dirty="0">
                <a:solidFill>
                  <a:srgbClr val="C79B53"/>
                </a:solidFill>
              </a:rPr>
              <a:t>•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8019288" y="2212848"/>
            <a:ext cx="309067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50" dirty="0">
                <a:solidFill>
                  <a:srgbClr val="F6F7F8"/>
                </a:solidFill>
              </a:rPr>
              <a:t>հարցնել հողամասի դիտում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7818120" y="277063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50" b="1" dirty="0">
                <a:solidFill>
                  <a:srgbClr val="C79B53"/>
                </a:solidFill>
              </a:rPr>
              <a:t>•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8019288" y="2761488"/>
            <a:ext cx="309067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50" dirty="0">
                <a:solidFill>
                  <a:srgbClr val="F6F7F8"/>
                </a:solidFill>
              </a:rPr>
              <a:t>ստանալ ընդլայնված ներկայացում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818120" y="331927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50" b="1" dirty="0">
                <a:solidFill>
                  <a:srgbClr val="C79B53"/>
                </a:solidFill>
              </a:rPr>
              <a:t>•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8019288" y="3310128"/>
            <a:ext cx="309067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50" dirty="0">
                <a:solidFill>
                  <a:srgbClr val="F6F7F8"/>
                </a:solidFill>
              </a:rPr>
              <a:t>քննարկել ամբողջությամբ կամ բաժնեմասով գնումը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7818120" y="3867912"/>
            <a:ext cx="18288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50" b="1" dirty="0">
                <a:solidFill>
                  <a:srgbClr val="C79B53"/>
                </a:solidFill>
              </a:rPr>
              <a:t>•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8019288" y="3858768"/>
            <a:ext cx="3090672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50" dirty="0">
                <a:solidFill>
                  <a:srgbClr val="F6F7F8"/>
                </a:solidFill>
              </a:rPr>
              <a:t>առաջարկել գործընկերային / JV ձևաչափ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7818120" y="4983480"/>
            <a:ext cx="2057400" cy="621792"/>
          </a:xfrm>
          <a:prstGeom prst="roundRect">
            <a:avLst>
              <a:gd name="adj" fmla="val 8824"/>
            </a:avLst>
          </a:prstGeom>
          <a:solidFill>
            <a:srgbClr val="C79B53"/>
          </a:solidFill>
          <a:ln w="12700">
            <a:solidFill>
              <a:srgbClr val="C79B53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5" name="Text 12"/>
          <p:cNvSpPr/>
          <p:nvPr/>
        </p:nvSpPr>
        <p:spPr>
          <a:xfrm>
            <a:off x="7818120" y="5175504"/>
            <a:ext cx="205740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11111"/>
                </a:solidFill>
              </a:rPr>
              <a:t>Նշանակել զանգ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2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" y="320040"/>
            <a:ext cx="11247120" cy="8686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>
                <a:solidFill>
                  <a:srgbClr val="D8B46E"/>
                </a:solidFill>
                <a:latin typeface="Times New Roman"/>
              </a:defRPr>
            </a:pPr>
            <a:r>
              <a:t>Հողամասի օդային տեսքը</a:t>
            </a:r>
          </a:p>
          <a:p>
            <a:pPr>
              <a:spcBef>
                <a:spcPts val="400"/>
              </a:spcBef>
              <a:defRPr sz="1100">
                <a:solidFill>
                  <a:srgbClr val="C4CAD2"/>
                </a:solidFill>
                <a:latin typeface="Arial"/>
              </a:defRPr>
            </a:pPr>
            <a:r>
              <a:t>Ուժեղ վիզուալ ներկայացման համար․ հողամասի սահմանները, շրջապատը և լոկացիայի մասշտաբը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920" y="1143000"/>
            <a:ext cx="2194560" cy="27432"/>
          </a:xfrm>
          <a:prstGeom prst="rect">
            <a:avLst/>
          </a:prstGeom>
          <a:solidFill>
            <a:srgbClr val="D8B4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475488" y="1389888"/>
            <a:ext cx="11210544" cy="4992624"/>
          </a:xfrm>
          <a:prstGeom prst="roundRect">
            <a:avLst/>
          </a:prstGeom>
          <a:solidFill>
            <a:srgbClr val="101C2B"/>
          </a:solidFill>
          <a:ln w="15240">
            <a:solidFill>
              <a:srgbClr val="D8B46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5" name="Picture 4" descr="77d7baab-d408-5d3b-b549-2c4dcc65c4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417320"/>
            <a:ext cx="11155680" cy="49377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4360" y="6382512"/>
            <a:ext cx="5303520" cy="347472"/>
          </a:xfrm>
          <a:prstGeom prst="roundRect">
            <a:avLst/>
          </a:prstGeom>
          <a:solidFill>
            <a:srgbClr val="0C1824"/>
          </a:solidFill>
          <a:ln>
            <a:solidFill>
              <a:srgbClr val="22364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31520" y="6428232"/>
            <a:ext cx="50292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>
                <a:solidFill>
                  <a:srgbClr val="F5F1E8"/>
                </a:solidFill>
                <a:latin typeface="Arial"/>
              </a:defRPr>
            </a:pPr>
            <a:r>
              <a:t>Հողամասի իրական վիզուալը․ 3.1 հա, նշված սահմաններ, մոտակայքում բնակելի կառուցապատում։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46520"/>
            <a:ext cx="12192000" cy="411480"/>
          </a:xfrm>
          <a:prstGeom prst="rect">
            <a:avLst/>
          </a:prstGeom>
          <a:solidFill>
            <a:srgbClr val="060C1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02920" y="6537960"/>
            <a:ext cx="10972800" cy="1645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900">
                <a:solidFill>
                  <a:srgbClr val="C4CAD2"/>
                </a:solidFill>
                <a:latin typeface="Arial"/>
              </a:defRPr>
            </a:pPr>
            <a:r>
              <a:t>Լրացուցիչ վիզուալ նյութ օբյեկտի վաճառող փաթեթավորման համար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821</Words>
  <Application>Microsoft Office PowerPoint</Application>
  <PresentationFormat>Широкоэкранный</PresentationFormat>
  <Paragraphs>159</Paragraphs>
  <Slides>10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Aptos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Инвестиционная презентация участка 3,1 га</dc:title>
  <dc:subject>Инвестиционный участок в Гогте</dc:subject>
  <dc:creator>OpenAI</dc:creator>
  <cp:lastModifiedBy>иван булаев</cp:lastModifiedBy>
  <cp:revision>3</cp:revision>
  <dcterms:created xsi:type="dcterms:W3CDTF">2026-04-23T20:29:00Z</dcterms:created>
  <dcterms:modified xsi:type="dcterms:W3CDTF">2026-04-23T20:49:46Z</dcterms:modified>
</cp:coreProperties>
</file>